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34" r:id="rId5"/>
    <p:sldId id="330" r:id="rId6"/>
    <p:sldId id="331" r:id="rId7"/>
    <p:sldId id="332" r:id="rId8"/>
    <p:sldId id="336" r:id="rId9"/>
    <p:sldId id="298" r:id="rId10"/>
    <p:sldId id="262" r:id="rId11"/>
    <p:sldId id="337" r:id="rId12"/>
    <p:sldId id="263" r:id="rId13"/>
    <p:sldId id="264" r:id="rId14"/>
    <p:sldId id="339" r:id="rId15"/>
    <p:sldId id="341" r:id="rId16"/>
    <p:sldId id="338" r:id="rId17"/>
    <p:sldId id="266" r:id="rId18"/>
    <p:sldId id="265" r:id="rId19"/>
    <p:sldId id="276" r:id="rId20"/>
    <p:sldId id="303" r:id="rId21"/>
    <p:sldId id="293" r:id="rId22"/>
    <p:sldId id="277" r:id="rId23"/>
    <p:sldId id="342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294" r:id="rId42"/>
    <p:sldId id="296" r:id="rId43"/>
    <p:sldId id="318" r:id="rId44"/>
    <p:sldId id="353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275" r:id="rId55"/>
    <p:sldId id="354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F33CC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169"/>
  </p:normalViewPr>
  <p:slideViewPr>
    <p:cSldViewPr snapToGrid="0" snapToObjects="1">
      <p:cViewPr varScale="1">
        <p:scale>
          <a:sx n="82" d="100"/>
          <a:sy n="82" d="100"/>
        </p:scale>
        <p:origin x="64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76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6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78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5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6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3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ithub.com/isheikh8492/SpaceX-First-Stage-Recovery-Prediction/blob/5faac7b14eb59484dce015ed877bf8329d2926f9/Notebooks/Data%20Collection%20-%20SpaceX%20REST%20API.ipynb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sheikh8492/SpaceX-First-Stage-Recovery-Prediction/blob/5faac7b14eb59484dce015ed877bf8329d2926f9/Notebooks/Data%20Wrangling.ipynb" TargetMode="External"/><Relationship Id="rId4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sheikh8492/SpaceX-First-Stage-Recovery-Prediction/blob/5faac7b14eb59484dce015ed877bf8329d2926f9/Notebooks/EDA%20with%20Visualiz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sheikh8492/SpaceX-First-Stage-Recovery-Prediction/blob/5faac7b14eb59484dce015ed877bf8329d2926f9/Notebooks/EDA%20with%20SQL.ipynb" TargetMode="External"/><Relationship Id="rId5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sheikh8492/SpaceX-First-Stage-Recovery-Prediction/blob/5faac7b14eb59484dce015ed877bf8329d2926f9/Notebooks/Visualization%20with%20Folium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isheikh8492/SpaceX-First-Stage-Recovery-Prediction/blob/5faac7b14eb59484dce015ed877bf8329d2926f9/app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pacexdashh.herokuapp.com/" TargetMode="External"/><Relationship Id="rId5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sheikh8492/SpaceX-First-Stage-Recovery-Prediction/blob/5faac7b14eb59484dce015ed877bf8329d2926f9/Notebooks/Machine%20Learning%20Predic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sheikh8492/SpaceX-First-Stage-Recovery-Prediction/blob/5faac7b14eb59484dce015ed877bf8329d2926f9/Notebooks/Data%20Collection%20-%20Web%20Scraping.ipynb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hyperlink" Target="https://github.com/isheikh8492/SpaceX-First-Stage-Recovery-Prediction/blob/5faac7b14eb59484dce015ed877bf8329d2926f9/Notebooks/Machine%20Learning%20Prediction.ipynb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spacexdashh.herokuapp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cket taking off from a launchpad&#10;&#10;Description automatically generated with medium confidence">
            <a:extLst>
              <a:ext uri="{FF2B5EF4-FFF2-40B4-BE49-F238E27FC236}">
                <a16:creationId xmlns:a16="http://schemas.microsoft.com/office/drawing/2014/main" id="{82503347-CB7A-42E7-82AF-E67C9EDE2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2" r="520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D0C9C-D6B8-4803-845F-AE82DF72036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SpaceX Falcon 9 First Stage Landing Prediction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C57DD-542F-4276-93C5-BE8C4EF0BF24}"/>
              </a:ext>
            </a:extLst>
          </p:cNvPr>
          <p:cNvSpPr txBox="1"/>
          <p:nvPr/>
        </p:nvSpPr>
        <p:spPr>
          <a:xfrm>
            <a:off x="481029" y="4855779"/>
            <a:ext cx="328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By: </a:t>
            </a:r>
            <a:r>
              <a:rPr lang="en-US" b="1" dirty="0">
                <a:latin typeface="+mj-lt"/>
              </a:rPr>
              <a:t>Imaduddin Sheikh</a:t>
            </a:r>
          </a:p>
          <a:p>
            <a:endParaRPr lang="en-US" b="1" dirty="0">
              <a:latin typeface="+mj-lt"/>
            </a:endParaRPr>
          </a:p>
          <a:p>
            <a:r>
              <a:rPr lang="en-US" b="1">
                <a:latin typeface="+mj-lt"/>
              </a:rPr>
              <a:t>1/7/2021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446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260964" y="470644"/>
            <a:ext cx="3327188" cy="1392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5075537C-CA84-1446-933C-8E9D027F92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A9D49BA-FB0E-4772-9B17-96251863EC83}"/>
              </a:ext>
            </a:extLst>
          </p:cNvPr>
          <p:cNvSpPr txBox="1">
            <a:spLocks/>
          </p:cNvSpPr>
          <p:nvPr/>
        </p:nvSpPr>
        <p:spPr>
          <a:xfrm>
            <a:off x="4330719" y="641615"/>
            <a:ext cx="7289799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520A877-9EA2-4D23-B2F8-67468000D777}"/>
              </a:ext>
            </a:extLst>
          </p:cNvPr>
          <p:cNvSpPr txBox="1">
            <a:spLocks/>
          </p:cNvSpPr>
          <p:nvPr/>
        </p:nvSpPr>
        <p:spPr>
          <a:xfrm>
            <a:off x="4483119" y="794015"/>
            <a:ext cx="7289799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39EA6-8EF1-41B0-ABAD-BE22670D2FEC}"/>
              </a:ext>
            </a:extLst>
          </p:cNvPr>
          <p:cNvSpPr/>
          <p:nvPr/>
        </p:nvSpPr>
        <p:spPr>
          <a:xfrm>
            <a:off x="-8324" y="0"/>
            <a:ext cx="2690737" cy="6859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16F183D-9410-4C94-8942-5DEEE05F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61" y="371138"/>
            <a:ext cx="4151871" cy="44251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285CCD-79F2-4FA4-B248-9785ECC6B5C5}"/>
              </a:ext>
            </a:extLst>
          </p:cNvPr>
          <p:cNvSpPr txBox="1"/>
          <p:nvPr/>
        </p:nvSpPr>
        <p:spPr>
          <a:xfrm>
            <a:off x="3156983" y="1035"/>
            <a:ext cx="303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1. Getting response from API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0686EED-4519-4F97-9716-9D7C267E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27" y="384803"/>
            <a:ext cx="3898446" cy="4609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BC0FA1-4B04-4F07-A2BC-24E77770D2EE}"/>
              </a:ext>
            </a:extLst>
          </p:cNvPr>
          <p:cNvSpPr txBox="1"/>
          <p:nvPr/>
        </p:nvSpPr>
        <p:spPr>
          <a:xfrm>
            <a:off x="7690144" y="1035"/>
            <a:ext cx="381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2. Converting response to a .json file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26D6D4B-54F2-49F0-8946-5B6BCBD0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31" y="1704763"/>
            <a:ext cx="1981200" cy="8096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6BA41C4-44D8-4F96-939D-EAAA3C91A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331" y="2468456"/>
            <a:ext cx="2276475" cy="381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1E3B52F-2E2E-493C-BFA0-C5481CE1B523}"/>
              </a:ext>
            </a:extLst>
          </p:cNvPr>
          <p:cNvSpPr txBox="1"/>
          <p:nvPr/>
        </p:nvSpPr>
        <p:spPr>
          <a:xfrm>
            <a:off x="7648527" y="1327441"/>
            <a:ext cx="40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3. Apply custom functions to clean data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C91A3F3-2432-4FF0-94F9-EFD3129EA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219" y="1931988"/>
            <a:ext cx="4733925" cy="295275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484C8DB-CC78-48D8-96BD-4F70B01E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515" y="4990519"/>
            <a:ext cx="3714750" cy="35242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C574D8A-D57D-4E1D-9309-0AF9FA2DF9B4}"/>
              </a:ext>
            </a:extLst>
          </p:cNvPr>
          <p:cNvSpPr txBox="1"/>
          <p:nvPr/>
        </p:nvSpPr>
        <p:spPr>
          <a:xfrm>
            <a:off x="2956219" y="1612201"/>
            <a:ext cx="43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4. Assign list to dictionary then data frame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F5AA3C5-26DC-406E-82C9-B80A5F071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835" y="5299705"/>
            <a:ext cx="5177497" cy="7091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81CFA5F-0517-4F47-BD8F-C98D4965E89A}"/>
              </a:ext>
            </a:extLst>
          </p:cNvPr>
          <p:cNvSpPr txBox="1"/>
          <p:nvPr/>
        </p:nvSpPr>
        <p:spPr>
          <a:xfrm>
            <a:off x="8656368" y="4518135"/>
            <a:ext cx="279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5. Filter data frame and export to flat file (.csv)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C706271-A515-40A0-8B0E-FB106D24850B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7065732" y="592398"/>
            <a:ext cx="582795" cy="228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84982E-2C1F-4F36-A923-082B70514E16}"/>
              </a:ext>
            </a:extLst>
          </p:cNvPr>
          <p:cNvCxnSpPr>
            <a:stCxn id="56" idx="2"/>
          </p:cNvCxnSpPr>
          <p:nvPr/>
        </p:nvCxnSpPr>
        <p:spPr>
          <a:xfrm>
            <a:off x="9597750" y="845703"/>
            <a:ext cx="1731" cy="5403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9A5FAA8-F876-40C5-8970-9F1740861F4D}"/>
              </a:ext>
            </a:extLst>
          </p:cNvPr>
          <p:cNvCxnSpPr>
            <a:stCxn id="60" idx="1"/>
          </p:cNvCxnSpPr>
          <p:nvPr/>
        </p:nvCxnSpPr>
        <p:spPr>
          <a:xfrm flipH="1" flipV="1">
            <a:off x="7347165" y="1511924"/>
            <a:ext cx="301362" cy="1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8321DF3-2063-461F-B4E3-1C72156776AE}"/>
              </a:ext>
            </a:extLst>
          </p:cNvPr>
          <p:cNvCxnSpPr>
            <a:cxnSpLocks/>
          </p:cNvCxnSpPr>
          <p:nvPr/>
        </p:nvCxnSpPr>
        <p:spPr>
          <a:xfrm flipH="1" flipV="1">
            <a:off x="7347165" y="1280160"/>
            <a:ext cx="1" cy="2686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DD14270-4673-445C-B7B1-6F98108873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9249" y="1319560"/>
            <a:ext cx="2195473" cy="28476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1D4E464-1E2D-428E-9101-2A8499F7871A}"/>
              </a:ext>
            </a:extLst>
          </p:cNvPr>
          <p:cNvCxnSpPr>
            <a:stCxn id="61" idx="3"/>
            <a:endCxn id="68" idx="0"/>
          </p:cNvCxnSpPr>
          <p:nvPr/>
        </p:nvCxnSpPr>
        <p:spPr>
          <a:xfrm>
            <a:off x="7690144" y="3408363"/>
            <a:ext cx="2362248" cy="11097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F7B98820-5C2A-40C2-9E8B-C95CFE48D3FA}"/>
              </a:ext>
            </a:extLst>
          </p:cNvPr>
          <p:cNvSpPr/>
          <p:nvPr/>
        </p:nvSpPr>
        <p:spPr>
          <a:xfrm>
            <a:off x="260965" y="4301462"/>
            <a:ext cx="2062326" cy="49802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05807B7-F959-403D-ABA7-4A12CC166263}"/>
              </a:ext>
            </a:extLst>
          </p:cNvPr>
          <p:cNvCxnSpPr>
            <a:cxnSpLocks/>
          </p:cNvCxnSpPr>
          <p:nvPr/>
        </p:nvCxnSpPr>
        <p:spPr>
          <a:xfrm>
            <a:off x="343414" y="4641279"/>
            <a:ext cx="715184" cy="574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6A7473B-CB5A-447D-A536-38D7157F4ED8}"/>
              </a:ext>
            </a:extLst>
          </p:cNvPr>
          <p:cNvCxnSpPr>
            <a:cxnSpLocks/>
          </p:cNvCxnSpPr>
          <p:nvPr/>
        </p:nvCxnSpPr>
        <p:spPr>
          <a:xfrm flipH="1">
            <a:off x="1549254" y="4657910"/>
            <a:ext cx="683624" cy="541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F25634-DFA3-454C-89B5-A3BE706B7EA5}"/>
              </a:ext>
            </a:extLst>
          </p:cNvPr>
          <p:cNvCxnSpPr>
            <a:cxnSpLocks/>
          </p:cNvCxnSpPr>
          <p:nvPr/>
        </p:nvCxnSpPr>
        <p:spPr>
          <a:xfrm>
            <a:off x="1058598" y="5204265"/>
            <a:ext cx="0" cy="450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5E654-7689-42F1-8C7F-F93E34BBC690}"/>
              </a:ext>
            </a:extLst>
          </p:cNvPr>
          <p:cNvCxnSpPr>
            <a:cxnSpLocks/>
          </p:cNvCxnSpPr>
          <p:nvPr/>
        </p:nvCxnSpPr>
        <p:spPr>
          <a:xfrm>
            <a:off x="1549253" y="5204265"/>
            <a:ext cx="3935" cy="46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B4F37BA1-FB37-488E-8A9E-8AD969F0CA64}"/>
              </a:ext>
            </a:extLst>
          </p:cNvPr>
          <p:cNvSpPr/>
          <p:nvPr/>
        </p:nvSpPr>
        <p:spPr>
          <a:xfrm>
            <a:off x="1066467" y="5609243"/>
            <a:ext cx="482786" cy="12687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956A6A-E561-4AC6-ADC2-7F30FC95EAFE}"/>
              </a:ext>
            </a:extLst>
          </p:cNvPr>
          <p:cNvSpPr/>
          <p:nvPr/>
        </p:nvSpPr>
        <p:spPr>
          <a:xfrm>
            <a:off x="528320" y="3714343"/>
            <a:ext cx="805650" cy="7829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Use SpaceX REST API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FBB5A21-DBDD-4D25-9E0D-18D6A32E4081}"/>
              </a:ext>
            </a:extLst>
          </p:cNvPr>
          <p:cNvSpPr/>
          <p:nvPr/>
        </p:nvSpPr>
        <p:spPr>
          <a:xfrm>
            <a:off x="1116984" y="3692860"/>
            <a:ext cx="1115894" cy="106199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 DF for Falcon 9 only/Clean data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C5CE0BB-AFDF-477C-B842-8A19D88D9E8A}"/>
              </a:ext>
            </a:extLst>
          </p:cNvPr>
          <p:cNvSpPr/>
          <p:nvPr/>
        </p:nvSpPr>
        <p:spPr>
          <a:xfrm>
            <a:off x="827154" y="2974069"/>
            <a:ext cx="929948" cy="913492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API returns SpaceX data in .json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F16AC7-F0C5-4266-A88E-33BC61B50664}"/>
              </a:ext>
            </a:extLst>
          </p:cNvPr>
          <p:cNvSpPr txBox="1"/>
          <p:nvPr/>
        </p:nvSpPr>
        <p:spPr>
          <a:xfrm>
            <a:off x="-10165" y="2107"/>
            <a:ext cx="248075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Abadi" panose="020B0604020104020204" pitchFamily="34" charset="0"/>
              </a:rPr>
              <a:t>Data Collection – SpaceX API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C96C347-E543-423E-BAD5-24CBA28693A9}"/>
              </a:ext>
            </a:extLst>
          </p:cNvPr>
          <p:cNvSpPr/>
          <p:nvPr/>
        </p:nvSpPr>
        <p:spPr>
          <a:xfrm>
            <a:off x="260964" y="5933440"/>
            <a:ext cx="2062327" cy="5743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</a:rPr>
              <a:t>Normalize data into flat file such as .csv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FD9AB-E20D-4F64-B353-F57F2CF79D58}"/>
              </a:ext>
            </a:extLst>
          </p:cNvPr>
          <p:cNvSpPr txBox="1"/>
          <p:nvPr/>
        </p:nvSpPr>
        <p:spPr>
          <a:xfrm>
            <a:off x="2960515" y="6406528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9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260964" y="470644"/>
            <a:ext cx="3327188" cy="1392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A9D49BA-FB0E-4772-9B17-96251863EC83}"/>
              </a:ext>
            </a:extLst>
          </p:cNvPr>
          <p:cNvSpPr txBox="1">
            <a:spLocks/>
          </p:cNvSpPr>
          <p:nvPr/>
        </p:nvSpPr>
        <p:spPr>
          <a:xfrm>
            <a:off x="4330719" y="641615"/>
            <a:ext cx="7289799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520A877-9EA2-4D23-B2F8-67468000D777}"/>
              </a:ext>
            </a:extLst>
          </p:cNvPr>
          <p:cNvSpPr txBox="1">
            <a:spLocks/>
          </p:cNvSpPr>
          <p:nvPr/>
        </p:nvSpPr>
        <p:spPr>
          <a:xfrm>
            <a:off x="4483119" y="794015"/>
            <a:ext cx="7289799" cy="5533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39EA6-8EF1-41B0-ABAD-BE22670D2FEC}"/>
              </a:ext>
            </a:extLst>
          </p:cNvPr>
          <p:cNvSpPr/>
          <p:nvPr/>
        </p:nvSpPr>
        <p:spPr>
          <a:xfrm>
            <a:off x="-8324" y="0"/>
            <a:ext cx="2690737" cy="6859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7B98820-5C2A-40C2-9E8B-C95CFE48D3FA}"/>
              </a:ext>
            </a:extLst>
          </p:cNvPr>
          <p:cNvSpPr/>
          <p:nvPr/>
        </p:nvSpPr>
        <p:spPr>
          <a:xfrm>
            <a:off x="260965" y="4301462"/>
            <a:ext cx="2062326" cy="49802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05807B7-F959-403D-ABA7-4A12CC166263}"/>
              </a:ext>
            </a:extLst>
          </p:cNvPr>
          <p:cNvCxnSpPr>
            <a:cxnSpLocks/>
          </p:cNvCxnSpPr>
          <p:nvPr/>
        </p:nvCxnSpPr>
        <p:spPr>
          <a:xfrm>
            <a:off x="343414" y="4641279"/>
            <a:ext cx="715184" cy="574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6A7473B-CB5A-447D-A536-38D7157F4ED8}"/>
              </a:ext>
            </a:extLst>
          </p:cNvPr>
          <p:cNvCxnSpPr>
            <a:cxnSpLocks/>
          </p:cNvCxnSpPr>
          <p:nvPr/>
        </p:nvCxnSpPr>
        <p:spPr>
          <a:xfrm flipH="1">
            <a:off x="1549254" y="4657910"/>
            <a:ext cx="683624" cy="5410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0F25634-DFA3-454C-89B5-A3BE706B7EA5}"/>
              </a:ext>
            </a:extLst>
          </p:cNvPr>
          <p:cNvCxnSpPr>
            <a:cxnSpLocks/>
          </p:cNvCxnSpPr>
          <p:nvPr/>
        </p:nvCxnSpPr>
        <p:spPr>
          <a:xfrm>
            <a:off x="1058598" y="5204265"/>
            <a:ext cx="0" cy="450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5E654-7689-42F1-8C7F-F93E34BBC690}"/>
              </a:ext>
            </a:extLst>
          </p:cNvPr>
          <p:cNvCxnSpPr>
            <a:cxnSpLocks/>
          </p:cNvCxnSpPr>
          <p:nvPr/>
        </p:nvCxnSpPr>
        <p:spPr>
          <a:xfrm>
            <a:off x="1549253" y="5204265"/>
            <a:ext cx="3935" cy="4666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B4F37BA1-FB37-488E-8A9E-8AD969F0CA64}"/>
              </a:ext>
            </a:extLst>
          </p:cNvPr>
          <p:cNvSpPr/>
          <p:nvPr/>
        </p:nvSpPr>
        <p:spPr>
          <a:xfrm>
            <a:off x="1066467" y="5609243"/>
            <a:ext cx="482786" cy="12687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5956A6A-E561-4AC6-ADC2-7F30FC95EAFE}"/>
              </a:ext>
            </a:extLst>
          </p:cNvPr>
          <p:cNvSpPr/>
          <p:nvPr/>
        </p:nvSpPr>
        <p:spPr>
          <a:xfrm>
            <a:off x="222989" y="3616814"/>
            <a:ext cx="990556" cy="913492"/>
          </a:xfrm>
          <a:prstGeom prst="ellipse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Extract data using </a:t>
            </a:r>
            <a:r>
              <a:rPr lang="en-US" sz="1000" dirty="0" err="1"/>
              <a:t>BeautifulSoup</a:t>
            </a:r>
            <a:endParaRPr lang="en-US" sz="1000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FBB5A21-DBDD-4D25-9E0D-18D6A32E4081}"/>
              </a:ext>
            </a:extLst>
          </p:cNvPr>
          <p:cNvSpPr/>
          <p:nvPr/>
        </p:nvSpPr>
        <p:spPr>
          <a:xfrm>
            <a:off x="1116984" y="3692860"/>
            <a:ext cx="1115894" cy="106199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Filter DF for Falcon 9 only/Clean data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C5CE0BB-AFDF-477C-B842-8A19D88D9E8A}"/>
              </a:ext>
            </a:extLst>
          </p:cNvPr>
          <p:cNvSpPr/>
          <p:nvPr/>
        </p:nvSpPr>
        <p:spPr>
          <a:xfrm>
            <a:off x="827154" y="2974069"/>
            <a:ext cx="929948" cy="9134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API returns SpaceX data in .json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F16AC7-F0C5-4266-A88E-33BC61B50664}"/>
              </a:ext>
            </a:extLst>
          </p:cNvPr>
          <p:cNvSpPr txBox="1"/>
          <p:nvPr/>
        </p:nvSpPr>
        <p:spPr>
          <a:xfrm>
            <a:off x="-10165" y="2107"/>
            <a:ext cx="248075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Abadi" panose="020B0604020104020204" pitchFamily="34" charset="0"/>
              </a:rPr>
              <a:t>Data Collection – Web Scraping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C96C347-E543-423E-BAD5-24CBA28693A9}"/>
              </a:ext>
            </a:extLst>
          </p:cNvPr>
          <p:cNvSpPr/>
          <p:nvPr/>
        </p:nvSpPr>
        <p:spPr>
          <a:xfrm>
            <a:off x="260964" y="5933440"/>
            <a:ext cx="2062327" cy="5743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</a:rPr>
              <a:t>Normalize data into flat file such as .csv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3301B3C-F37F-4462-A9A1-69F294AA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64" y="385055"/>
            <a:ext cx="2914650" cy="26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87A86E8-9635-48CA-B7D9-2B56D78A7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13" y="1361105"/>
            <a:ext cx="4314825" cy="3048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0A6C354-B568-4295-8DDD-C1352409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492" y="2287759"/>
            <a:ext cx="3257550" cy="27622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2759C31-2BEE-451F-873D-00B04F872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375" y="379501"/>
            <a:ext cx="3343275" cy="3048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9581D4C-1266-4EF8-8B97-1A9E249E5DA9}"/>
              </a:ext>
            </a:extLst>
          </p:cNvPr>
          <p:cNvSpPr txBox="1"/>
          <p:nvPr/>
        </p:nvSpPr>
        <p:spPr>
          <a:xfrm>
            <a:off x="2664799" y="15723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1. Getting response from API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04D4D7-9106-4B6A-AB07-8FAB92A7135B}"/>
              </a:ext>
            </a:extLst>
          </p:cNvPr>
          <p:cNvSpPr txBox="1"/>
          <p:nvPr/>
        </p:nvSpPr>
        <p:spPr>
          <a:xfrm>
            <a:off x="2623541" y="981958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2. Creating </a:t>
            </a:r>
            <a:r>
              <a:rPr lang="en-US" dirty="0" err="1">
                <a:latin typeface="Abadi" panose="020B0604020104020204" pitchFamily="34" charset="0"/>
              </a:rPr>
              <a:t>BeautifulSoup</a:t>
            </a:r>
            <a:r>
              <a:rPr lang="en-US" dirty="0">
                <a:latin typeface="Abadi" panose="020B0604020104020204" pitchFamily="34" charset="0"/>
              </a:rPr>
              <a:t> object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162AFC-FD60-4012-9DFE-E824372DB88C}"/>
              </a:ext>
            </a:extLst>
          </p:cNvPr>
          <p:cNvSpPr txBox="1"/>
          <p:nvPr/>
        </p:nvSpPr>
        <p:spPr>
          <a:xfrm>
            <a:off x="3262719" y="192813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3. Finding tables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6E925B7-E7E4-42C3-A476-9380AE2D8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029" y="3235657"/>
            <a:ext cx="4249667" cy="165043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9B58CA9-034A-4235-B1BC-5BDAE56BFCAC}"/>
              </a:ext>
            </a:extLst>
          </p:cNvPr>
          <p:cNvSpPr txBox="1"/>
          <p:nvPr/>
        </p:nvSpPr>
        <p:spPr>
          <a:xfrm>
            <a:off x="2841894" y="2836446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4. Getting columns names 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B65EF0E-8AC8-408B-A458-7274B00A6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375" y="4078048"/>
            <a:ext cx="3586426" cy="129697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1F14DE57-4DB9-4DEF-87AE-2E06B06B0CFD}"/>
              </a:ext>
            </a:extLst>
          </p:cNvPr>
          <p:cNvSpPr txBox="1"/>
          <p:nvPr/>
        </p:nvSpPr>
        <p:spPr>
          <a:xfrm>
            <a:off x="8024449" y="50575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5. Creation of dictionary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6D5627-C3AA-4F99-A1B2-9ECA318368A1}"/>
              </a:ext>
            </a:extLst>
          </p:cNvPr>
          <p:cNvSpPr txBox="1"/>
          <p:nvPr/>
        </p:nvSpPr>
        <p:spPr>
          <a:xfrm>
            <a:off x="7911288" y="3736467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6. Appending data to keys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7CB79C1-2459-47A0-B60A-014CA37C4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7498" y="5856464"/>
            <a:ext cx="3343275" cy="27041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008DC36-3F82-48B8-A06B-48E233DE85E6}"/>
              </a:ext>
            </a:extLst>
          </p:cNvPr>
          <p:cNvSpPr txBox="1"/>
          <p:nvPr/>
        </p:nvSpPr>
        <p:spPr>
          <a:xfrm>
            <a:off x="7360820" y="5564108"/>
            <a:ext cx="413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7. Converting dictionary to data frame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D0D280C-C9D9-4932-B858-A31073F62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645" y="6122512"/>
            <a:ext cx="3890051" cy="30281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84BD32D4-B823-4B1B-B640-F2D82C979D6C}"/>
              </a:ext>
            </a:extLst>
          </p:cNvPr>
          <p:cNvSpPr txBox="1"/>
          <p:nvPr/>
        </p:nvSpPr>
        <p:spPr>
          <a:xfrm>
            <a:off x="2892421" y="5516542"/>
            <a:ext cx="283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8. Normalize data frame to flat .csv file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C3E8860-5598-4556-A222-404FAEF45B7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4247089" y="651755"/>
            <a:ext cx="33089" cy="2976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26F8644-531C-438A-AE89-7ECF28393CEB}"/>
              </a:ext>
            </a:extLst>
          </p:cNvPr>
          <p:cNvCxnSpPr>
            <a:cxnSpLocks/>
          </p:cNvCxnSpPr>
          <p:nvPr/>
        </p:nvCxnSpPr>
        <p:spPr>
          <a:xfrm>
            <a:off x="4247089" y="1685633"/>
            <a:ext cx="0" cy="31121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B103CBB-76B7-494F-B06C-A308E545D5CC}"/>
              </a:ext>
            </a:extLst>
          </p:cNvPr>
          <p:cNvCxnSpPr>
            <a:cxnSpLocks/>
            <a:stCxn id="79" idx="2"/>
          </p:cNvCxnSpPr>
          <p:nvPr/>
        </p:nvCxnSpPr>
        <p:spPr>
          <a:xfrm flipH="1">
            <a:off x="4310227" y="2563984"/>
            <a:ext cx="3040" cy="40561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ED8F67CC-A0D0-4131-BF71-600358D797B5}"/>
              </a:ext>
            </a:extLst>
          </p:cNvPr>
          <p:cNvCxnSpPr>
            <a:stCxn id="86" idx="3"/>
            <a:endCxn id="81" idx="1"/>
          </p:cNvCxnSpPr>
          <p:nvPr/>
        </p:nvCxnSpPr>
        <p:spPr>
          <a:xfrm flipV="1">
            <a:off x="6924696" y="1903501"/>
            <a:ext cx="710679" cy="2157373"/>
          </a:xfrm>
          <a:prstGeom prst="bentConnector3">
            <a:avLst>
              <a:gd name="adj1" fmla="val 31619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623FCD-06D8-423B-AAD7-CCEBE186B988}"/>
              </a:ext>
            </a:extLst>
          </p:cNvPr>
          <p:cNvCxnSpPr>
            <a:cxnSpLocks/>
          </p:cNvCxnSpPr>
          <p:nvPr/>
        </p:nvCxnSpPr>
        <p:spPr>
          <a:xfrm flipH="1">
            <a:off x="5421086" y="5933440"/>
            <a:ext cx="197094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D3A7A0-0C24-44AE-8EE7-3E89C7E63F2D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9304282" y="3427501"/>
            <a:ext cx="2731" cy="4600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501A389-BE67-4705-857C-3B69592E3F94}"/>
              </a:ext>
            </a:extLst>
          </p:cNvPr>
          <p:cNvCxnSpPr>
            <a:cxnSpLocks/>
          </p:cNvCxnSpPr>
          <p:nvPr/>
        </p:nvCxnSpPr>
        <p:spPr>
          <a:xfrm>
            <a:off x="9304282" y="5429267"/>
            <a:ext cx="8192" cy="2651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hlinkClick r:id="rId11"/>
            <a:extLst>
              <a:ext uri="{FF2B5EF4-FFF2-40B4-BE49-F238E27FC236}">
                <a16:creationId xmlns:a16="http://schemas.microsoft.com/office/drawing/2014/main" id="{0E136DB5-9FE8-4024-B18C-09E24F3713F3}"/>
              </a:ext>
            </a:extLst>
          </p:cNvPr>
          <p:cNvSpPr txBox="1"/>
          <p:nvPr/>
        </p:nvSpPr>
        <p:spPr>
          <a:xfrm>
            <a:off x="2960515" y="6406528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11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5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404130"/>
            <a:ext cx="10104817" cy="545387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Introduction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In the data set, there were several cases where the booster did not land successfully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Sometimes, a landing was attempted but failed due to an accident.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According to the data collected, there were 8 outcomes that we could classify as a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Abadi" panose="020B0604020104020204" pitchFamily="34" charset="0"/>
              </a:rPr>
              <a:t>Success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 or 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Abadi" panose="020B0604020104020204" pitchFamily="34" charset="0"/>
              </a:rPr>
              <a:t>Failure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: 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True ASDS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Abadi" panose="020B0604020104020204" pitchFamily="34" charset="0"/>
              </a:rPr>
              <a:t>Successful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landing to drone ship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True RTLS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Abadi" panose="020B0604020104020204" pitchFamily="34" charset="0"/>
              </a:rPr>
              <a:t>Successful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landing on a ground pad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True Ocean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Abadi" panose="020B0604020104020204" pitchFamily="34" charset="0"/>
              </a:rPr>
              <a:t>Successful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landing in ocean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None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None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badi" panose="020B0604020104020204" pitchFamily="34" charset="0"/>
              </a:rPr>
              <a:t>Failed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land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None ASDS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badi" panose="020B0604020104020204" pitchFamily="34" charset="0"/>
              </a:rPr>
              <a:t>Failed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land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False ASDS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badi" panose="020B0604020104020204" pitchFamily="34" charset="0"/>
              </a:rPr>
              <a:t>Failed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land on drone ship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False RTLS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badi" panose="020B0604020104020204" pitchFamily="34" charset="0"/>
              </a:rPr>
              <a:t>Failed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land on ground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False Ocean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→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badi" panose="020B0604020104020204" pitchFamily="34" charset="0"/>
              </a:rPr>
              <a:t>Failed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land in ocean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B587B35A-63EF-401D-945E-B16A4E0CB1B8}"/>
              </a:ext>
            </a:extLst>
          </p:cNvPr>
          <p:cNvSpPr txBox="1"/>
          <p:nvPr/>
        </p:nvSpPr>
        <p:spPr>
          <a:xfrm>
            <a:off x="9426629" y="61457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5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4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0174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From here, we could create a new column, ‘class’, to delineate between successful and unsuccessful recoveries, and will then perform EDA.</a:t>
            </a:r>
          </a:p>
          <a:p>
            <a:r>
              <a:rPr lang="en-US" sz="2200" dirty="0">
                <a:latin typeface="Abadi" panose="020B0604020104020204" pitchFamily="34" charset="0"/>
              </a:rPr>
              <a:t>0 – Unsuccessful recovery</a:t>
            </a:r>
          </a:p>
          <a:p>
            <a:r>
              <a:rPr lang="en-US" sz="2200" dirty="0">
                <a:latin typeface="Abadi" panose="020B0604020104020204" pitchFamily="34" charset="0"/>
              </a:rPr>
              <a:t>1 – Successful recovery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0665F7E-8116-4788-8B5B-0675DE388DCC}"/>
              </a:ext>
            </a:extLst>
          </p:cNvPr>
          <p:cNvSpPr/>
          <p:nvPr/>
        </p:nvSpPr>
        <p:spPr>
          <a:xfrm>
            <a:off x="3477229" y="5117680"/>
            <a:ext cx="2190590" cy="116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number and occurrence of mission outcome per orbit type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BDE8405-F440-419C-9AE4-8D88500A4341}"/>
              </a:ext>
            </a:extLst>
          </p:cNvPr>
          <p:cNvSpPr/>
          <p:nvPr/>
        </p:nvSpPr>
        <p:spPr>
          <a:xfrm>
            <a:off x="770011" y="5119434"/>
            <a:ext cx="2190590" cy="116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number and occurrence of mission outcome per orbit type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E866F14-6F1E-4169-9C4A-4580A8703E40}"/>
              </a:ext>
            </a:extLst>
          </p:cNvPr>
          <p:cNvSpPr/>
          <p:nvPr/>
        </p:nvSpPr>
        <p:spPr>
          <a:xfrm>
            <a:off x="3477229" y="3513948"/>
            <a:ext cx="2190590" cy="116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label, ‘class’ from ‘Outcome’ column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8723A1-8656-4033-8926-B91D8479F530}"/>
              </a:ext>
            </a:extLst>
          </p:cNvPr>
          <p:cNvSpPr/>
          <p:nvPr/>
        </p:nvSpPr>
        <p:spPr>
          <a:xfrm>
            <a:off x="770011" y="3513948"/>
            <a:ext cx="2190590" cy="116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of launches on each site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4081E6-D9EB-4A28-8A0C-BAAE87A85C9C}"/>
              </a:ext>
            </a:extLst>
          </p:cNvPr>
          <p:cNvCxnSpPr>
            <a:stCxn id="41" idx="2"/>
            <a:endCxn id="38" idx="0"/>
          </p:cNvCxnSpPr>
          <p:nvPr/>
        </p:nvCxnSpPr>
        <p:spPr>
          <a:xfrm>
            <a:off x="1865306" y="4675256"/>
            <a:ext cx="0" cy="44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370A73-CCF6-4780-8C77-4EAAACD89E51}"/>
              </a:ext>
            </a:extLst>
          </p:cNvPr>
          <p:cNvCxnSpPr>
            <a:stCxn id="38" idx="3"/>
            <a:endCxn id="33" idx="1"/>
          </p:cNvCxnSpPr>
          <p:nvPr/>
        </p:nvCxnSpPr>
        <p:spPr>
          <a:xfrm flipV="1">
            <a:off x="2960601" y="5698334"/>
            <a:ext cx="516628" cy="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7F3DAA-DA7F-4AD9-8A67-F0D289AAC590}"/>
              </a:ext>
            </a:extLst>
          </p:cNvPr>
          <p:cNvCxnSpPr>
            <a:stCxn id="33" idx="0"/>
            <a:endCxn id="39" idx="2"/>
          </p:cNvCxnSpPr>
          <p:nvPr/>
        </p:nvCxnSpPr>
        <p:spPr>
          <a:xfrm flipV="1">
            <a:off x="4572524" y="4675256"/>
            <a:ext cx="0" cy="44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91852A7-8CE3-4811-BB11-8BE38DD1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38" y="3315091"/>
            <a:ext cx="3809721" cy="296565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ABD017-E735-4655-96F0-27530B330662}"/>
              </a:ext>
            </a:extLst>
          </p:cNvPr>
          <p:cNvSpPr txBox="1"/>
          <p:nvPr/>
        </p:nvSpPr>
        <p:spPr>
          <a:xfrm>
            <a:off x="6924638" y="2474856"/>
            <a:ext cx="380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Each launch aims to a dedicated orbit. Here are some orbit types:</a:t>
            </a:r>
          </a:p>
        </p:txBody>
      </p:sp>
    </p:spTree>
    <p:extLst>
      <p:ext uri="{BB962C8B-B14F-4D97-AF65-F5344CB8AC3E}">
        <p14:creationId xmlns:p14="http://schemas.microsoft.com/office/powerpoint/2010/main" val="98645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D927A-C764-469D-9E7E-106F86B17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096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Scatter plots drawn for relationship(s) between:</a:t>
            </a:r>
          </a:p>
          <a:p>
            <a:r>
              <a:rPr lang="en-US" sz="2000" dirty="0">
                <a:latin typeface="Abadi" panose="020B0604020104020204" pitchFamily="34" charset="0"/>
              </a:rPr>
              <a:t>Flight Number vs Payload Mass</a:t>
            </a:r>
          </a:p>
          <a:p>
            <a:r>
              <a:rPr lang="en-US" sz="2000" dirty="0">
                <a:latin typeface="Abadi" panose="020B0604020104020204" pitchFamily="34" charset="0"/>
              </a:rPr>
              <a:t>Flight Number vs Launch Site</a:t>
            </a:r>
          </a:p>
          <a:p>
            <a:r>
              <a:rPr lang="en-US" sz="2000" dirty="0">
                <a:latin typeface="Abadi" panose="020B0604020104020204" pitchFamily="34" charset="0"/>
              </a:rPr>
              <a:t>Payload Mass vs Launch Site</a:t>
            </a:r>
          </a:p>
          <a:p>
            <a:r>
              <a:rPr lang="en-US" sz="2000" dirty="0">
                <a:latin typeface="Abadi" panose="020B0604020104020204" pitchFamily="34" charset="0"/>
              </a:rPr>
              <a:t>Orbit vs Flight Number</a:t>
            </a:r>
          </a:p>
          <a:p>
            <a:r>
              <a:rPr lang="en-US" sz="2000" dirty="0">
                <a:latin typeface="Abadi" panose="020B0604020104020204" pitchFamily="34" charset="0"/>
              </a:rPr>
              <a:t>Payload vs Orbit Type</a:t>
            </a:r>
          </a:p>
          <a:p>
            <a:r>
              <a:rPr lang="en-US" sz="2000" dirty="0">
                <a:latin typeface="Abadi" panose="020B0604020104020204" pitchFamily="34" charset="0"/>
              </a:rPr>
              <a:t>Orbit vs Payload Mass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E6EA2E-3D83-4F67-93C8-2C25C4BC7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0967"/>
            <a:ext cx="5181600" cy="21810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Bar plot drawn for relationship between:</a:t>
            </a:r>
          </a:p>
          <a:p>
            <a:r>
              <a:rPr lang="en-US" sz="2000" dirty="0">
                <a:latin typeface="Abadi" panose="020B0604020104020204" pitchFamily="34" charset="0"/>
              </a:rPr>
              <a:t>Mean vs Orbit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C21D61-A34F-4BA6-AD66-AC3DCE2BBE7F}"/>
              </a:ext>
            </a:extLst>
          </p:cNvPr>
          <p:cNvCxnSpPr>
            <a:cxnSpLocks/>
          </p:cNvCxnSpPr>
          <p:nvPr/>
        </p:nvCxnSpPr>
        <p:spPr>
          <a:xfrm>
            <a:off x="578493" y="5036820"/>
            <a:ext cx="1249680" cy="843119"/>
          </a:xfrm>
          <a:prstGeom prst="bentConnector3">
            <a:avLst>
              <a:gd name="adj1" fmla="val 2846"/>
            </a:avLst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D11F4E1-E31B-4971-8762-5772AFA709CB}"/>
              </a:ext>
            </a:extLst>
          </p:cNvPr>
          <p:cNvSpPr/>
          <p:nvPr/>
        </p:nvSpPr>
        <p:spPr>
          <a:xfrm>
            <a:off x="864870" y="5671345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29DBCB-6B63-403C-B1CB-05A29DCF7ABF}"/>
              </a:ext>
            </a:extLst>
          </p:cNvPr>
          <p:cNvSpPr/>
          <p:nvPr/>
        </p:nvSpPr>
        <p:spPr>
          <a:xfrm>
            <a:off x="990600" y="5501640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8B5058-E59D-43E6-B5AC-C37DF7D73519}"/>
              </a:ext>
            </a:extLst>
          </p:cNvPr>
          <p:cNvSpPr/>
          <p:nvPr/>
        </p:nvSpPr>
        <p:spPr>
          <a:xfrm>
            <a:off x="1101090" y="5356377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08881B-DEEC-45EB-B9CD-395565B079E1}"/>
              </a:ext>
            </a:extLst>
          </p:cNvPr>
          <p:cNvSpPr/>
          <p:nvPr/>
        </p:nvSpPr>
        <p:spPr>
          <a:xfrm>
            <a:off x="1176663" y="5524500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8EC234-585A-4A63-899D-97E987E770E5}"/>
              </a:ext>
            </a:extLst>
          </p:cNvPr>
          <p:cNvSpPr/>
          <p:nvPr/>
        </p:nvSpPr>
        <p:spPr>
          <a:xfrm>
            <a:off x="1333500" y="5295417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F26F03-EC99-493C-BAE5-D7481B96B2A4}"/>
              </a:ext>
            </a:extLst>
          </p:cNvPr>
          <p:cNvSpPr/>
          <p:nvPr/>
        </p:nvSpPr>
        <p:spPr>
          <a:xfrm>
            <a:off x="1585152" y="5264937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C12DA9-3EAC-4A23-BFE9-85D796A44CAA}"/>
              </a:ext>
            </a:extLst>
          </p:cNvPr>
          <p:cNvSpPr/>
          <p:nvPr/>
        </p:nvSpPr>
        <p:spPr>
          <a:xfrm>
            <a:off x="1457079" y="5128260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2F40D9-5C19-4249-AA4D-8242FF3AEE5F}"/>
              </a:ext>
            </a:extLst>
          </p:cNvPr>
          <p:cNvSpPr/>
          <p:nvPr/>
        </p:nvSpPr>
        <p:spPr>
          <a:xfrm>
            <a:off x="781812" y="5407528"/>
            <a:ext cx="53340" cy="60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8B460-C9B2-4E79-8DF4-6D0D4A334225}"/>
              </a:ext>
            </a:extLst>
          </p:cNvPr>
          <p:cNvSpPr txBox="1"/>
          <p:nvPr/>
        </p:nvSpPr>
        <p:spPr>
          <a:xfrm>
            <a:off x="2095018" y="4832561"/>
            <a:ext cx="33228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badi" panose="020B0604020104020204" pitchFamily="34" charset="0"/>
              </a:rPr>
              <a:t>Scatter plots show how much one variable is affected by another. The relationship between two variables is called their correlation. Scatter plots usually consist of a large body of data.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D9D28BA-DF61-4E0D-93EA-676AC97ABD38}"/>
              </a:ext>
            </a:extLst>
          </p:cNvPr>
          <p:cNvCxnSpPr>
            <a:cxnSpLocks/>
          </p:cNvCxnSpPr>
          <p:nvPr/>
        </p:nvCxnSpPr>
        <p:spPr>
          <a:xfrm>
            <a:off x="6162160" y="2351623"/>
            <a:ext cx="1153040" cy="843119"/>
          </a:xfrm>
          <a:prstGeom prst="bentConnector3">
            <a:avLst>
              <a:gd name="adj1" fmla="val 3079"/>
            </a:avLst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5485D96-B948-465A-ADD0-35CCF4864648}"/>
              </a:ext>
            </a:extLst>
          </p:cNvPr>
          <p:cNvSpPr/>
          <p:nvPr/>
        </p:nvSpPr>
        <p:spPr>
          <a:xfrm>
            <a:off x="6377940" y="2872739"/>
            <a:ext cx="144780" cy="2562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99F65E-7AC0-4C31-9259-DD02A074D120}"/>
              </a:ext>
            </a:extLst>
          </p:cNvPr>
          <p:cNvSpPr/>
          <p:nvPr/>
        </p:nvSpPr>
        <p:spPr>
          <a:xfrm>
            <a:off x="6592690" y="2743199"/>
            <a:ext cx="135770" cy="3857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4443FC-3EB5-4B26-AF39-AE55D17A4A77}"/>
              </a:ext>
            </a:extLst>
          </p:cNvPr>
          <p:cNvSpPr/>
          <p:nvPr/>
        </p:nvSpPr>
        <p:spPr>
          <a:xfrm>
            <a:off x="6787000" y="2527011"/>
            <a:ext cx="144780" cy="60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E08A43-0C59-423D-93BD-E290356FF651}"/>
              </a:ext>
            </a:extLst>
          </p:cNvPr>
          <p:cNvSpPr/>
          <p:nvPr/>
        </p:nvSpPr>
        <p:spPr>
          <a:xfrm>
            <a:off x="7001750" y="2659379"/>
            <a:ext cx="135770" cy="4696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166C95-0CC6-4DA0-9C70-154C955B707B}"/>
              </a:ext>
            </a:extLst>
          </p:cNvPr>
          <p:cNvSpPr txBox="1"/>
          <p:nvPr/>
        </p:nvSpPr>
        <p:spPr>
          <a:xfrm>
            <a:off x="7673098" y="2166281"/>
            <a:ext cx="3944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>
                <a:latin typeface="Abadi" panose="020B0604020104020204" pitchFamily="34" charset="0"/>
              </a:rPr>
              <a:t>A bar diagram makes it easy to compare sets of data between different groups briefly. The graph represents categories on one axis and a discrete value in the other. The goal is to show the relationship between the two axes. Bar charts can also show big changes in data over time.</a:t>
            </a: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ACD22C06-A3F8-4272-A727-F249E98593C5}"/>
              </a:ext>
            </a:extLst>
          </p:cNvPr>
          <p:cNvSpPr txBox="1">
            <a:spLocks/>
          </p:cNvSpPr>
          <p:nvPr/>
        </p:nvSpPr>
        <p:spPr>
          <a:xfrm>
            <a:off x="6172200" y="3953572"/>
            <a:ext cx="5181600" cy="2181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Abadi" panose="020B0604020104020204" pitchFamily="34" charset="0"/>
              </a:rPr>
              <a:t>Line graph drawn for relationship between:</a:t>
            </a:r>
          </a:p>
          <a:p>
            <a:r>
              <a:rPr lang="en-US" sz="2000" dirty="0">
                <a:latin typeface="Abadi" panose="020B0604020104020204" pitchFamily="34" charset="0"/>
              </a:rPr>
              <a:t>Success Rate vs Year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C655299-0BCD-4354-80DC-CB84F6824A5E}"/>
              </a:ext>
            </a:extLst>
          </p:cNvPr>
          <p:cNvCxnSpPr>
            <a:cxnSpLocks/>
          </p:cNvCxnSpPr>
          <p:nvPr/>
        </p:nvCxnSpPr>
        <p:spPr>
          <a:xfrm>
            <a:off x="6172200" y="4985968"/>
            <a:ext cx="1153040" cy="843119"/>
          </a:xfrm>
          <a:prstGeom prst="bentConnector3">
            <a:avLst>
              <a:gd name="adj1" fmla="val 3079"/>
            </a:avLst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80865F0-AFBB-4D03-AD10-691588BB52D5}"/>
              </a:ext>
            </a:extLst>
          </p:cNvPr>
          <p:cNvSpPr txBox="1"/>
          <p:nvPr/>
        </p:nvSpPr>
        <p:spPr>
          <a:xfrm>
            <a:off x="7683138" y="4835130"/>
            <a:ext cx="3944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>
                <a:latin typeface="Abadi" panose="020B0604020104020204" pitchFamily="34" charset="0"/>
              </a:rPr>
              <a:t>Line graphs are useful in that they show data variables and trends very clearly and can help to make predictions about the results of data not yet recorded.</a:t>
            </a:r>
            <a:endParaRPr lang="en-US" sz="1400" dirty="0">
              <a:latin typeface="Abadi" panose="020B0604020104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5EB5E1B-622F-4ABF-8A8F-4E30D088B780}"/>
              </a:ext>
            </a:extLst>
          </p:cNvPr>
          <p:cNvCxnSpPr/>
          <p:nvPr/>
        </p:nvCxnSpPr>
        <p:spPr>
          <a:xfrm flipV="1">
            <a:off x="6309360" y="5366062"/>
            <a:ext cx="283330" cy="345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3449E7-13D8-465C-86BF-0CACF42E8107}"/>
              </a:ext>
            </a:extLst>
          </p:cNvPr>
          <p:cNvCxnSpPr/>
          <p:nvPr/>
        </p:nvCxnSpPr>
        <p:spPr>
          <a:xfrm>
            <a:off x="6586280" y="5407527"/>
            <a:ext cx="145990" cy="168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16EFAF-290C-47D1-BB5D-08579BF460B3}"/>
              </a:ext>
            </a:extLst>
          </p:cNvPr>
          <p:cNvCxnSpPr>
            <a:cxnSpLocks/>
          </p:cNvCxnSpPr>
          <p:nvPr/>
        </p:nvCxnSpPr>
        <p:spPr>
          <a:xfrm flipV="1">
            <a:off x="6707688" y="5003265"/>
            <a:ext cx="398840" cy="5461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hlinkClick r:id="rId3"/>
            <a:extLst>
              <a:ext uri="{FF2B5EF4-FFF2-40B4-BE49-F238E27FC236}">
                <a16:creationId xmlns:a16="http://schemas.microsoft.com/office/drawing/2014/main" id="{6A83BE4E-2C49-435D-901D-8884C8A38A2D}"/>
              </a:ext>
            </a:extLst>
          </p:cNvPr>
          <p:cNvSpPr txBox="1"/>
          <p:nvPr/>
        </p:nvSpPr>
        <p:spPr>
          <a:xfrm>
            <a:off x="9426629" y="61457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4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209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i="0" u="none" strike="noStrike" baseline="0" dirty="0">
                <a:solidFill>
                  <a:srgbClr val="0B49CB"/>
                </a:solidFill>
                <a:latin typeface="Abadi" panose="020B0604020104020204" pitchFamily="34" charset="0"/>
              </a:rPr>
              <a:t>Performed SQL queries to gather information about the dataset.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For example, of some questions we were asked about the data we needed information about. Which we are using SQL queries to get the answers in the dataset : 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Displaying the names of the unique launch sites in the space mission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Displaying 5 records where launch sites begin with the string 'KSC’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Displaying the total payload mass carried by boosters launched by NASA (CRS)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Displaying average payload mass carried by booster version F9 v1.1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Listing the date where the successful landing outcome in drone ship was achieved.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Listing the total number of successful and failure mission outcomes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Listing the names of the booster versions which have carried the maximum payload mass.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Listing the records which will display the month names, successful landing outcomes in ground pad ,booster versions, launch site for the months in year 2017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Ranking the count of successful landing outcomes between the date 2010-06-04 and 2017-03-20 in descending order.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51DB5A39-29E1-4EA1-A1F6-8861593A0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959" y="2631667"/>
            <a:ext cx="1259840" cy="125984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9F377407-FCA0-4C73-98AB-3F5351D27370}"/>
              </a:ext>
            </a:extLst>
          </p:cNvPr>
          <p:cNvSpPr txBox="1"/>
          <p:nvPr/>
        </p:nvSpPr>
        <p:spPr>
          <a:xfrm>
            <a:off x="9426629" y="61457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6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10515600" cy="493838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800" b="1" i="0" u="none" strike="noStrike" baseline="0" dirty="0">
                <a:solidFill>
                  <a:srgbClr val="0B49CB"/>
                </a:solidFill>
                <a:latin typeface="Abadi" panose="020B0604020104020204" pitchFamily="34" charset="0"/>
              </a:rPr>
              <a:t>To visualize the Launch Data into an interactive map.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We took the Latitude and Longitude Coordinates at each launch site and added a 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Circle Marker around each launch site with a label of the name of the launch site.</a:t>
            </a:r>
            <a:endParaRPr lang="en-US" sz="1800" b="0" i="0" u="none" strike="noStrike" baseline="0" dirty="0">
              <a:solidFill>
                <a:srgbClr val="1C1C1C"/>
              </a:solidFill>
              <a:latin typeface="Abadi" panose="020B0604020104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B49CB"/>
                </a:solidFill>
                <a:latin typeface="Abadi" panose="020B0604020104020204" pitchFamily="34" charset="0"/>
              </a:rPr>
              <a:t>We assigned the data frame launch outcomes(failures, successes) to </a:t>
            </a:r>
            <a:r>
              <a:rPr lang="en-US" sz="1800" b="1" u="none" strike="noStrike" baseline="0" dirty="0">
                <a:solidFill>
                  <a:srgbClr val="0B49CB"/>
                </a:solidFill>
                <a:latin typeface="Abadi" panose="020B0604020104020204" pitchFamily="34" charset="0"/>
              </a:rPr>
              <a:t>classes 0 and 1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</a:t>
            </a:r>
            <a:r>
              <a:rPr lang="en-US" sz="1800" b="0" i="0" u="none" strike="noStrike" baseline="0" dirty="0">
                <a:solidFill>
                  <a:srgbClr val="00AF50"/>
                </a:solidFill>
                <a:latin typeface="Abadi" panose="020B0604020104020204" pitchFamily="34" charset="0"/>
              </a:rPr>
              <a:t>Green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Abadi" panose="020B0604020104020204" pitchFamily="34" charset="0"/>
              </a:rPr>
              <a:t>Red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markers on the map in a </a:t>
            </a:r>
            <a:r>
              <a:rPr lang="en-US" sz="1800" b="0" i="0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MarkerCluster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() correspond to successful and unsuccessful recoveries respectively.</a:t>
            </a:r>
          </a:p>
          <a:p>
            <a:r>
              <a:rPr lang="en-US" sz="1800" b="1" i="0" u="none" strike="noStrike" baseline="0" dirty="0">
                <a:solidFill>
                  <a:srgbClr val="0B49CB"/>
                </a:solidFill>
                <a:latin typeface="Abadi" panose="020B0604020104020204" pitchFamily="34" charset="0"/>
              </a:rPr>
              <a:t>Using Haversine’s formula we calculated the distance from the Launch Site to various landmarks.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Lines</a:t>
            </a:r>
            <a:r>
              <a:rPr lang="en-US" sz="1800" b="1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are drawn on the map to measure distance to landmarks. The distance calculated was used to find various trends about what is around the Launch Site to measure patterns. </a:t>
            </a:r>
          </a:p>
          <a:p>
            <a:pPr marL="0" indent="0">
              <a:buNone/>
            </a:pPr>
            <a:endParaRPr lang="en-US" sz="1800" dirty="0">
              <a:solidFill>
                <a:srgbClr val="1C1C1C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500" b="1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Example of some trends in which the Launch Site is situated in.</a:t>
            </a:r>
            <a:endParaRPr lang="en-US" sz="15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15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Are launch sites in close proximity to railways? </a:t>
            </a:r>
            <a:r>
              <a:rPr lang="en-US" sz="1500" b="0" i="0" u="none" strike="noStrike" baseline="0" dirty="0">
                <a:solidFill>
                  <a:srgbClr val="FF33CC"/>
                </a:solidFill>
                <a:latin typeface="Abadi" panose="020B0604020104020204" pitchFamily="34" charset="0"/>
              </a:rPr>
              <a:t>No</a:t>
            </a:r>
          </a:p>
          <a:p>
            <a:r>
              <a:rPr lang="en-US" sz="15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Are launch sites in close proximity to highways? </a:t>
            </a:r>
            <a:r>
              <a:rPr lang="en-US" sz="1500" b="0" i="0" u="none" strike="noStrike" baseline="0" dirty="0">
                <a:solidFill>
                  <a:srgbClr val="FF33CC"/>
                </a:solidFill>
                <a:latin typeface="Abadi" panose="020B0604020104020204" pitchFamily="34" charset="0"/>
              </a:rPr>
              <a:t>No</a:t>
            </a:r>
          </a:p>
          <a:p>
            <a:r>
              <a:rPr lang="en-US" sz="15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Are launch sites in close proximity to coastline? </a:t>
            </a:r>
            <a:r>
              <a:rPr lang="en-US" sz="1500" b="0" i="0" u="none" strike="noStrike" baseline="0" dirty="0">
                <a:solidFill>
                  <a:srgbClr val="FF33CC"/>
                </a:solidFill>
                <a:latin typeface="Abadi" panose="020B0604020104020204" pitchFamily="34" charset="0"/>
              </a:rPr>
              <a:t>Yes</a:t>
            </a:r>
          </a:p>
          <a:p>
            <a:r>
              <a:rPr lang="en-US" sz="15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Do launch sites keep certain distance away from cities? </a:t>
            </a:r>
            <a:r>
              <a:rPr lang="en-US" sz="1500" b="0" i="0" u="none" strike="noStrike" baseline="0" dirty="0">
                <a:solidFill>
                  <a:srgbClr val="FF33CC"/>
                </a:solidFill>
                <a:latin typeface="Abadi" panose="020B0604020104020204" pitchFamily="34" charset="0"/>
              </a:rPr>
              <a:t>Yes</a:t>
            </a:r>
          </a:p>
          <a:p>
            <a:pPr marL="0" indent="0">
              <a:buNone/>
            </a:pPr>
            <a:endParaRPr lang="en-US" sz="1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AF9C5106-DEEF-491E-9F5D-359EEB977C24}"/>
              </a:ext>
            </a:extLst>
          </p:cNvPr>
          <p:cNvSpPr txBox="1"/>
          <p:nvPr/>
        </p:nvSpPr>
        <p:spPr>
          <a:xfrm>
            <a:off x="9426629" y="61457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4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2317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The dashboard is deployed live on Heroku for audience and interested parties.</a:t>
            </a:r>
          </a:p>
          <a:p>
            <a:r>
              <a:rPr lang="en-US" sz="2000" dirty="0">
                <a:latin typeface="Abadi" panose="020B0604020104020204" pitchFamily="34" charset="0"/>
              </a:rPr>
              <a:t>The dashboard utilized Flask and Dash web framework for deployment.</a:t>
            </a:r>
          </a:p>
          <a:p>
            <a:r>
              <a:rPr lang="en-US" sz="2000" dirty="0">
                <a:latin typeface="Abadi" panose="020B0604020104020204" pitchFamily="34" charset="0"/>
              </a:rPr>
              <a:t>In the dashboard:</a:t>
            </a:r>
          </a:p>
          <a:p>
            <a:pPr>
              <a:buFontTx/>
              <a:buChar char="-"/>
            </a:pPr>
            <a:r>
              <a:rPr lang="en-US" sz="2000" b="1" dirty="0">
                <a:latin typeface="Abadi" panose="020B0604020104020204" pitchFamily="34" charset="0"/>
              </a:rPr>
              <a:t>Pie Chart </a:t>
            </a:r>
            <a:r>
              <a:rPr lang="en-US" sz="2000" dirty="0">
                <a:latin typeface="Abadi" panose="020B0604020104020204" pitchFamily="34" charset="0"/>
              </a:rPr>
              <a:t>visualizes the relative proportion of the launches’ success with respect to the launch sites.</a:t>
            </a:r>
          </a:p>
          <a:p>
            <a:pPr>
              <a:buFontTx/>
              <a:buChar char="-"/>
            </a:pPr>
            <a:r>
              <a:rPr lang="en-US" sz="2000" b="1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Scatter Plot </a:t>
            </a:r>
            <a:r>
              <a:rPr lang="en-US" sz="200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shows the relationship with Outcome and Payload Mass (Kg) for the different Booster Versions, as well as the spread of the variables for their corresponding outcomes.</a:t>
            </a:r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30BA16A-E147-4FFF-97EB-EF8CB1848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1777" y="3517266"/>
            <a:ext cx="1700212" cy="850106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753A8AF-8087-4CED-AD69-A14C8377F9B2}"/>
              </a:ext>
            </a:extLst>
          </p:cNvPr>
          <p:cNvSpPr txBox="1"/>
          <p:nvPr/>
        </p:nvSpPr>
        <p:spPr>
          <a:xfrm>
            <a:off x="9426629" y="6145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6"/>
              </a:rPr>
              <a:t>Link to </a:t>
            </a:r>
            <a:r>
              <a:rPr lang="en-US" dirty="0" err="1">
                <a:latin typeface="Abadi" panose="020B0604020104020204" pitchFamily="34" charset="0"/>
                <a:hlinkClick r:id="rId6"/>
              </a:rPr>
              <a:t>Plotly</a:t>
            </a:r>
            <a:r>
              <a:rPr lang="en-US" dirty="0">
                <a:latin typeface="Abadi" panose="020B0604020104020204" pitchFamily="34" charset="0"/>
                <a:hlinkClick r:id="rId6"/>
              </a:rPr>
              <a:t> Dashboard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59AD29D4-70E9-49F1-B05E-4EEBDC23D8E2}"/>
              </a:ext>
            </a:extLst>
          </p:cNvPr>
          <p:cNvSpPr txBox="1"/>
          <p:nvPr/>
        </p:nvSpPr>
        <p:spPr>
          <a:xfrm>
            <a:off x="9426629" y="53865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7"/>
              </a:rPr>
              <a:t>Dashboard source code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FAA7A2-4F71-4E1A-9EC3-0D0AAD192D6C}"/>
              </a:ext>
            </a:extLst>
          </p:cNvPr>
          <p:cNvSpPr/>
          <p:nvPr/>
        </p:nvSpPr>
        <p:spPr>
          <a:xfrm>
            <a:off x="146245" y="4076700"/>
            <a:ext cx="2145909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Standardize the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327526-5987-4110-865A-AB3EA1FB00FC}"/>
              </a:ext>
            </a:extLst>
          </p:cNvPr>
          <p:cNvSpPr/>
          <p:nvPr/>
        </p:nvSpPr>
        <p:spPr>
          <a:xfrm>
            <a:off x="2584645" y="4076700"/>
            <a:ext cx="2145909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Split data into train/test portions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0D9FD5-DD6D-4064-8972-5123DFA5589A}"/>
              </a:ext>
            </a:extLst>
          </p:cNvPr>
          <p:cNvSpPr/>
          <p:nvPr/>
        </p:nvSpPr>
        <p:spPr>
          <a:xfrm>
            <a:off x="5023045" y="4076700"/>
            <a:ext cx="2145909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Use Scikit-learn method ‘</a:t>
            </a:r>
            <a:r>
              <a:rPr lang="en-US" sz="1600" dirty="0" err="1">
                <a:latin typeface="Abadi" panose="020B0604020104020204" pitchFamily="34" charset="0"/>
              </a:rPr>
              <a:t>GridSearchCV</a:t>
            </a:r>
            <a:r>
              <a:rPr lang="en-US" sz="1600" dirty="0">
                <a:latin typeface="Abadi" panose="020B0604020104020204" pitchFamily="34" charset="0"/>
              </a:rPr>
              <a:t>’ to find best parameters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60C356-6C3B-4FBB-B1E2-7E1AF4F06277}"/>
              </a:ext>
            </a:extLst>
          </p:cNvPr>
          <p:cNvSpPr/>
          <p:nvPr/>
        </p:nvSpPr>
        <p:spPr>
          <a:xfrm>
            <a:off x="7461445" y="4076700"/>
            <a:ext cx="2145909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Fit models with training data using best hyperparameters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A8A81-E7E3-495C-A5E8-A9B0391AFE84}"/>
              </a:ext>
            </a:extLst>
          </p:cNvPr>
          <p:cNvSpPr/>
          <p:nvPr/>
        </p:nvSpPr>
        <p:spPr>
          <a:xfrm>
            <a:off x="9899845" y="4076700"/>
            <a:ext cx="2145909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Test model using testing data, compute accuracy score and plot Confusion matrix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A7B99D6-C496-454D-935D-65A0767C982C}"/>
              </a:ext>
            </a:extLst>
          </p:cNvPr>
          <p:cNvSpPr/>
          <p:nvPr/>
        </p:nvSpPr>
        <p:spPr>
          <a:xfrm>
            <a:off x="2373434" y="1485900"/>
            <a:ext cx="4917440" cy="177038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For each of the following models:</a:t>
            </a:r>
          </a:p>
          <a:p>
            <a:pPr algn="ctr"/>
            <a:endParaRPr lang="en-US" sz="1600" dirty="0">
              <a:latin typeface="Abadi" panose="020B0604020104020204" pitchFamily="34" charset="0"/>
            </a:endParaRPr>
          </a:p>
          <a:p>
            <a:pPr algn="ctr"/>
            <a:r>
              <a:rPr lang="en-US" sz="1600" dirty="0">
                <a:latin typeface="Abadi" panose="020B0604020104020204" pitchFamily="34" charset="0"/>
              </a:rPr>
              <a:t>Logarithmic Regression</a:t>
            </a:r>
          </a:p>
          <a:p>
            <a:pPr algn="ctr"/>
            <a:r>
              <a:rPr lang="en-US" sz="1600" dirty="0">
                <a:latin typeface="Abadi" panose="020B0604020104020204" pitchFamily="34" charset="0"/>
              </a:rPr>
              <a:t>Support Vector Machines</a:t>
            </a:r>
          </a:p>
          <a:p>
            <a:pPr algn="ctr"/>
            <a:r>
              <a:rPr lang="en-US" sz="1600" dirty="0">
                <a:latin typeface="Abadi" panose="020B0604020104020204" pitchFamily="34" charset="0"/>
              </a:rPr>
              <a:t>Decision Tree</a:t>
            </a:r>
          </a:p>
          <a:p>
            <a:pPr algn="ctr"/>
            <a:r>
              <a:rPr lang="en-US" sz="1600" dirty="0">
                <a:latin typeface="Abadi" panose="020B0604020104020204" pitchFamily="34" charset="0"/>
              </a:rPr>
              <a:t>KNN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31334E-0571-47D4-B269-06BBA386C9A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292154" y="4724400"/>
            <a:ext cx="2924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D2D2DB-0BB2-4921-9660-FA38BC432F5C}"/>
              </a:ext>
            </a:extLst>
          </p:cNvPr>
          <p:cNvCxnSpPr/>
          <p:nvPr/>
        </p:nvCxnSpPr>
        <p:spPr>
          <a:xfrm>
            <a:off x="4730554" y="4734560"/>
            <a:ext cx="2924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D7AA18-A0BD-4A3F-AD3D-09AA54754CC5}"/>
              </a:ext>
            </a:extLst>
          </p:cNvPr>
          <p:cNvCxnSpPr/>
          <p:nvPr/>
        </p:nvCxnSpPr>
        <p:spPr>
          <a:xfrm>
            <a:off x="7168954" y="4734560"/>
            <a:ext cx="2924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A966AC-6E98-4FE9-8714-398BA3DACF28}"/>
              </a:ext>
            </a:extLst>
          </p:cNvPr>
          <p:cNvCxnSpPr/>
          <p:nvPr/>
        </p:nvCxnSpPr>
        <p:spPr>
          <a:xfrm>
            <a:off x="9607354" y="4754880"/>
            <a:ext cx="2924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7C6445-49CA-4AE6-8DE4-462DCE1963B8}"/>
              </a:ext>
            </a:extLst>
          </p:cNvPr>
          <p:cNvCxnSpPr>
            <a:cxnSpLocks/>
          </p:cNvCxnSpPr>
          <p:nvPr/>
        </p:nvCxnSpPr>
        <p:spPr>
          <a:xfrm>
            <a:off x="4876799" y="3256280"/>
            <a:ext cx="0" cy="1386840"/>
          </a:xfrm>
          <a:prstGeom prst="line">
            <a:avLst/>
          </a:prstGeom>
          <a:ln w="76200">
            <a:solidFill>
              <a:srgbClr val="0B49C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8A0D8C46-80C0-41DB-B50B-5FDFC0B8EEB3}"/>
              </a:ext>
            </a:extLst>
          </p:cNvPr>
          <p:cNvSpPr txBox="1"/>
          <p:nvPr/>
        </p:nvSpPr>
        <p:spPr>
          <a:xfrm>
            <a:off x="9426629" y="61457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4"/>
              </a:rPr>
              <a:t>GitHub Link to Notebook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424876"/>
            <a:ext cx="105156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SpaceX has gotten better at launching rockets overtime. Launches are most successful when launched in 2017 or later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Light payloads are evidently easier to recover, as most successful recoveries occur when the payload has a mass between 2000kg and 4000kg)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Each launch site is reasonably successful, but site KSC LC-39A appears to be ideal as it has a success rate of over 75%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The best recovery method appears to be via drone ships. This would make sense as SpaceX has much more control over the recovery maneuvering a ship in the ocean as opposed to a stationary landing pad on land.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demo can be </a:t>
            </a:r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accessed by visiting the dashboard via the link provided in the ‘Build a Dashboard with </a:t>
            </a:r>
            <a:r>
              <a:rPr lang="en-US" sz="1700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 Dash’ presentation slide, or Section 5 of the presentation.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456535"/>
            <a:ext cx="10616847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Each model performed about equally, correctly predicting a recovery outcome at a rate of </a:t>
            </a:r>
            <a:r>
              <a:rPr lang="en-US" sz="1600" u="sng" dirty="0">
                <a:solidFill>
                  <a:schemeClr val="tx1"/>
                </a:solidFill>
                <a:latin typeface="Abadi" panose="020B0604020104020204" pitchFamily="34" charset="0"/>
              </a:rPr>
              <a:t>83.33%</a:t>
            </a:r>
            <a:r>
              <a:rPr 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11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261360"/>
            <a:ext cx="3932238" cy="26076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Success rate has grown over time at each site, though KSC LC-39A seems to be the most consistent.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EEC42-35B3-48DB-B226-68937DEE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777950"/>
            <a:ext cx="4640580" cy="40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445372"/>
            <a:ext cx="3932238" cy="24523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1C1C1C"/>
                </a:solidFill>
                <a:latin typeface="Segoe UI" panose="020B0502040204020203" pitchFamily="34" charset="0"/>
              </a:rPr>
              <a:t>Launch Site CCAFS SLC 40 has experienced higher success rate as the payload mass increases. However, there is still not a clear pattern decide if the Launch Site is dependent on payload mass for a successful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E3061-A4BA-438D-B25D-C5117686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745"/>
            <a:ext cx="49339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DA78E-BB05-48C9-BCA4-CC5590548E19}"/>
              </a:ext>
            </a:extLst>
          </p:cNvPr>
          <p:cNvSpPr txBox="1"/>
          <p:nvPr/>
        </p:nvSpPr>
        <p:spPr>
          <a:xfrm>
            <a:off x="1087120" y="5049520"/>
            <a:ext cx="371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Abadi" panose="020B0604020104020204" pitchFamily="34" charset="0"/>
              </a:rPr>
              <a:t>F</a:t>
            </a:r>
            <a:r>
              <a:rPr lang="en-US" sz="1200" b="0" i="1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or the VAFB-SLC launch site, there are no rockets launched for heavy payload mass(greater than 10000).</a:t>
            </a:r>
            <a:endParaRPr lang="en-US" sz="1200" i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916478"/>
            <a:ext cx="3932238" cy="10250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Orbits ES-L1, GEO, HEO and SSO have the highest Success Rate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6A4C0-03B8-42FE-BBAE-892D9F43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4037"/>
            <a:ext cx="47625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LEO orbit the Success appears related to the number of flights; on the other hand, there seems to be no relationship between flight number when in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However, ES-L1, HEO, and GEO success rate may be skewed due to each having only 1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LEO, SSO, and VLEO seem all have high success rates while having high sample sizes.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DFEAC-B88E-48B7-B582-E07C4DA6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23644"/>
            <a:ext cx="50387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With heavier payloads, 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the odds for successful landing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are greater for Polar, LEO and ISS.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However, for GTO we cannot distinguish this well as both positive landing rate and negative landing(unsuccessful mission) are both there here.</a:t>
            </a:r>
          </a:p>
          <a:p>
            <a:pPr algn="l"/>
            <a:r>
              <a:rPr lang="en-US" sz="1800" dirty="0">
                <a:latin typeface="Abadi" panose="020B0604020104020204" pitchFamily="34" charset="0"/>
              </a:rPr>
              <a:t>LEO and SSO orbits’ success may be due to light payloads</a:t>
            </a:r>
            <a:r>
              <a:rPr lang="en-US" sz="1800" dirty="0">
                <a:solidFill>
                  <a:srgbClr val="000000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1864F-9BEE-4B70-B1FC-5937941B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01763"/>
            <a:ext cx="5000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27211" y="2613317"/>
            <a:ext cx="3932238" cy="16313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overall increase in success rate from 2013 till 2020. However, there was stagnation between the years 2017 and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AFE7E-67C6-4DD7-9471-A5A5A3F5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72" y="1965961"/>
            <a:ext cx="46482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Using the word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DISTINCT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in the query means that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it will only show unique values in the </a:t>
            </a:r>
            <a:r>
              <a:rPr lang="en-US" sz="1800" b="1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column from </a:t>
            </a:r>
            <a:r>
              <a:rPr lang="en-US" sz="1800" b="1" i="0" dirty="0">
                <a:solidFill>
                  <a:srgbClr val="1C1C1C"/>
                </a:solidFill>
                <a:latin typeface="Abadi" panose="020B0604020104020204" pitchFamily="34" charset="0"/>
              </a:rPr>
              <a:t>SPACEXDATASET</a:t>
            </a:r>
            <a:r>
              <a:rPr lang="en-US" sz="1800" i="0" dirty="0">
                <a:solidFill>
                  <a:srgbClr val="1C1C1C"/>
                </a:solidFill>
                <a:latin typeface="Abadi" panose="020B0604020104020204" pitchFamily="34" charset="0"/>
              </a:rPr>
              <a:t>.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FC4F5-9FF4-495E-BA8D-5527DF41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38705"/>
            <a:ext cx="5200650" cy="36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406640" y="1825625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6DDF9-5669-4E3D-BECF-5E9E1E37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730" y="2559843"/>
            <a:ext cx="1333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934960" y="1825625"/>
            <a:ext cx="3891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Using the word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LIMIT 5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in the query means that it will only show 5 records from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SPACEXDATASET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and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LIKE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keyword has a wild card with the words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417DE-2081-48B1-B386-50D5154E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3625"/>
            <a:ext cx="654367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68D14-5D4F-452F-9F8E-D73AA76C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298341"/>
            <a:ext cx="8959533" cy="2911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D49D6-BA8B-47FB-95A6-A67929B58F46}"/>
              </a:ext>
            </a:extLst>
          </p:cNvPr>
          <p:cNvSpPr txBox="1"/>
          <p:nvPr/>
        </p:nvSpPr>
        <p:spPr>
          <a:xfrm>
            <a:off x="9788234" y="3309374"/>
            <a:ext cx="1895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‘CCA%’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percentage in the end suggests that the </a:t>
            </a:r>
            <a:r>
              <a:rPr lang="en-US" sz="1800" b="1" i="0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launch_site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name must start with CCA.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423729"/>
            <a:ext cx="5136802" cy="50034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 Data Analysis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3433E5-B0DE-4989-9D39-9D135B0A6986}"/>
              </a:ext>
            </a:extLst>
          </p:cNvPr>
          <p:cNvSpPr txBox="1">
            <a:spLocks/>
          </p:cNvSpPr>
          <p:nvPr/>
        </p:nvSpPr>
        <p:spPr>
          <a:xfrm>
            <a:off x="6027811" y="1423730"/>
            <a:ext cx="5136802" cy="50034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 of interactive analytics demonstration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Using the function </a:t>
            </a:r>
            <a:r>
              <a:rPr lang="en-US" sz="20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SUM</a:t>
            </a:r>
            <a:r>
              <a:rPr lang="en-US" sz="20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 </a:t>
            </a: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summates the total in </a:t>
            </a:r>
          </a:p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column </a:t>
            </a:r>
            <a:r>
              <a:rPr lang="en-US" sz="2000" b="1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_</a:t>
            </a:r>
            <a:r>
              <a:rPr lang="en-US" sz="2000" dirty="0">
                <a:solidFill>
                  <a:srgbClr val="1C1C1C"/>
                </a:solidFill>
                <a:latin typeface="Abadi" panose="020B0604020104020204" pitchFamily="34" charset="0"/>
              </a:rPr>
              <a:t>. </a:t>
            </a: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</a:t>
            </a:r>
            <a:r>
              <a:rPr lang="en-US" sz="20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WHERE </a:t>
            </a:r>
          </a:p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clause filters the dataset to only perform </a:t>
            </a:r>
          </a:p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calculations on </a:t>
            </a:r>
            <a:r>
              <a:rPr lang="en-US" sz="20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Customer NASA (CRS).</a:t>
            </a:r>
            <a:endParaRPr lang="en-US" sz="20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395210" y="3396273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12AF7-FE60-4D22-9D2C-70FF71E0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93743"/>
            <a:ext cx="9763125" cy="36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645E5-76A6-423A-AF9B-AEAA538C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10" y="3960233"/>
            <a:ext cx="17430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98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Using the function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AVG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works out the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average in the column </a:t>
            </a:r>
            <a:r>
              <a:rPr lang="en-US" sz="1800" b="1" i="0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b="1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_</a:t>
            </a:r>
            <a:r>
              <a:rPr lang="en-US" sz="180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WHERE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clause filters the dataset to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only perform calculations on </a:t>
            </a:r>
            <a:r>
              <a:rPr lang="en-US" sz="1800" b="1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F9 v1.1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at the start.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395210" y="3111811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EA96-F84D-4652-9CD2-5FBE1828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12" y="3646037"/>
            <a:ext cx="166687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861D5-0833-4131-85B3-37C3BECE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381385"/>
            <a:ext cx="103060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8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Using the function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MIN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works out the minimum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date in the column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Date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.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WHERE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clause filters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dataset to only perform calculations on </a:t>
            </a:r>
          </a:p>
          <a:p>
            <a:pPr marL="0" indent="0">
              <a:buNone/>
            </a:pP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Landing _Outcome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(landing outcome column)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 which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contains value representing successful landing on ground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-</a:t>
            </a:r>
            <a:r>
              <a:rPr lang="en-US" sz="1800" b="1" dirty="0">
                <a:solidFill>
                  <a:srgbClr val="1C1C1C"/>
                </a:solidFill>
                <a:latin typeface="Abadi" panose="020B0604020104020204" pitchFamily="34" charset="0"/>
              </a:rPr>
              <a:t> Success (ground pad)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.</a:t>
            </a:r>
            <a:endParaRPr lang="en-US" sz="2200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395210" y="3111811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E4EB6-25DB-41C1-97D8-2CA963F4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73885"/>
            <a:ext cx="875347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891A3D-A843-4F58-BBD2-655326F3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75" y="3729037"/>
            <a:ext cx="8953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query selects only </a:t>
            </a:r>
            <a:r>
              <a:rPr lang="en-US" sz="1800" b="1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from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SPACEXDATASET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, then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endParaRPr lang="en-US" sz="1800" b="0" i="0" u="none" strike="noStrike" baseline="0" dirty="0">
              <a:solidFill>
                <a:srgbClr val="1C1C1C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u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ses the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WHERE</a:t>
            </a:r>
            <a:r>
              <a:rPr lang="en-US" sz="1800" b="1" i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clause to filter the dataset such that  </a:t>
            </a:r>
          </a:p>
          <a:p>
            <a:pPr marL="0" indent="0">
              <a:buNone/>
            </a:pP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‘Landing _Outcome’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(landin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g outcome column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)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contains the va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lue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Success (drone ship),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and at the sam</a:t>
            </a: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e time</a:t>
            </a:r>
            <a:r>
              <a:rPr lang="en-US" sz="1800" b="1" dirty="0">
                <a:solidFill>
                  <a:srgbClr val="1C1C1C"/>
                </a:solidFill>
                <a:latin typeface="Abadi" panose="020B0604020104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meets the requirement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C1C1C"/>
                </a:solidFill>
                <a:latin typeface="Abadi" panose="020B0604020104020204" pitchFamily="34" charset="0"/>
              </a:rPr>
              <a:t>that </a:t>
            </a:r>
            <a:r>
              <a:rPr lang="en-US" sz="1800" b="1" u="none" strike="noStrike" baseline="0" dirty="0" err="1">
                <a:solidFill>
                  <a:srgbClr val="1C1C1C"/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_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is between 4000 and 6000 exclusive.</a:t>
            </a:r>
            <a:endParaRPr lang="en-US" sz="18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8563610" y="3270887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D72707-CE9B-4318-A40F-9A07433E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2256318"/>
            <a:ext cx="11934825" cy="581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4B7955-4851-4778-BD49-44099E92D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075" y="3701774"/>
            <a:ext cx="14287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This query has two subqueries concatenated. The first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subquery constructs a column that only contains the number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of mission outcomes that were a success, and the second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subquery constructs a column that only contains the number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of mission outcomes that were a failure.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8056562" y="3424335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FF1F3-F461-49B7-9563-C17A77E4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23597"/>
            <a:ext cx="987742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E2903A-6895-483B-B1D1-5719568D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514" y="4067834"/>
            <a:ext cx="27717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3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The query selects the </a:t>
            </a:r>
            <a:r>
              <a:rPr lang="en-US" sz="1800" b="1" dirty="0" err="1">
                <a:latin typeface="Abadi" panose="020B0604020104020204" pitchFamily="34" charset="0"/>
              </a:rPr>
              <a:t>booster_version</a:t>
            </a:r>
            <a:r>
              <a:rPr lang="en-US" sz="1800" b="1" dirty="0">
                <a:latin typeface="Abadi" panose="020B0604020104020204" pitchFamily="34" charset="0"/>
              </a:rPr>
              <a:t> </a:t>
            </a:r>
            <a:r>
              <a:rPr lang="en-US" sz="1800" dirty="0">
                <a:latin typeface="Abadi" panose="020B0604020104020204" pitchFamily="34" charset="0"/>
              </a:rPr>
              <a:t>from the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latin typeface="Abadi" panose="020B0604020104020204" pitchFamily="34" charset="0"/>
              </a:rPr>
              <a:t>SPACEXDATASET</a:t>
            </a:r>
            <a:r>
              <a:rPr lang="en-US" sz="1800" dirty="0">
                <a:latin typeface="Abadi" panose="020B0604020104020204" pitchFamily="34" charset="0"/>
              </a:rPr>
              <a:t> where the payload mass value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(</a:t>
            </a:r>
            <a:r>
              <a:rPr lang="en-US" sz="1800" b="1" dirty="0">
                <a:latin typeface="Abadi" panose="020B0604020104020204" pitchFamily="34" charset="0"/>
              </a:rPr>
              <a:t>in </a:t>
            </a:r>
            <a:r>
              <a:rPr lang="en-US" sz="1800" b="1" dirty="0" err="1">
                <a:latin typeface="Abadi" panose="020B0604020104020204" pitchFamily="34" charset="0"/>
              </a:rPr>
              <a:t>payload_mass__kg</a:t>
            </a:r>
            <a:r>
              <a:rPr lang="en-US" sz="1800" b="1" dirty="0">
                <a:latin typeface="Abadi" panose="020B0604020104020204" pitchFamily="34" charset="0"/>
              </a:rPr>
              <a:t>_ </a:t>
            </a:r>
            <a:r>
              <a:rPr lang="en-US" sz="1800" dirty="0">
                <a:latin typeface="Abadi" panose="020B0604020104020204" pitchFamily="34" charset="0"/>
              </a:rPr>
              <a:t>column) meets the maximum payload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mass requirement.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8360409" y="1610181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D27DAF-95A1-4AD0-87B3-9EB35123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4" y="2054293"/>
            <a:ext cx="1276350" cy="398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94598-91E2-4EF4-96AC-3A2389B2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265671"/>
            <a:ext cx="636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This query selects the required data fields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from the records which match the condition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of have a failed outcome (via drone ship)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in the year of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7835932" y="3248486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C1C8C-A36C-4EE7-BBBD-96264F27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89169"/>
            <a:ext cx="822007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4CA5F-BC6D-47AD-8EDD-A386F5A6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22" y="3679373"/>
            <a:ext cx="46101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85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This query outputs, in descending order, the Landing Outcome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column and a counter column for those records whose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date is between 2010-06-04 and 2017-03-20.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07159-6927-4C8F-A26D-772D638D3B5F}"/>
              </a:ext>
            </a:extLst>
          </p:cNvPr>
          <p:cNvSpPr txBox="1"/>
          <p:nvPr/>
        </p:nvSpPr>
        <p:spPr>
          <a:xfrm>
            <a:off x="8714772" y="2081912"/>
            <a:ext cx="175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Query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0ACC3-9AEF-453C-BB62-7DAB1307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13636"/>
            <a:ext cx="7629525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E08CE8-9DF6-4341-8AF6-2236C453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174" y="2512799"/>
            <a:ext cx="18764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9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98AD0-C2F8-4DDE-B9B9-5B54ACF7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1" y="1300648"/>
            <a:ext cx="5416527" cy="494405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061CF2D-58A3-40C5-848A-C65ABB19C022}"/>
              </a:ext>
            </a:extLst>
          </p:cNvPr>
          <p:cNvSpPr/>
          <p:nvPr/>
        </p:nvSpPr>
        <p:spPr>
          <a:xfrm>
            <a:off x="1209869" y="2971616"/>
            <a:ext cx="1076131" cy="1012555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842D14-602E-4429-9332-CA8021D24E42}"/>
              </a:ext>
            </a:extLst>
          </p:cNvPr>
          <p:cNvCxnSpPr>
            <a:cxnSpLocks/>
          </p:cNvCxnSpPr>
          <p:nvPr/>
        </p:nvCxnSpPr>
        <p:spPr>
          <a:xfrm flipV="1">
            <a:off x="2202024" y="2192694"/>
            <a:ext cx="4340396" cy="1110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E4A900-899C-4DCF-81AE-7616C32B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86" y="1400953"/>
            <a:ext cx="4424945" cy="2989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F302AC-DC19-4E98-91CE-C911C46CD3A6}"/>
              </a:ext>
            </a:extLst>
          </p:cNvPr>
          <p:cNvSpPr txBox="1"/>
          <p:nvPr/>
        </p:nvSpPr>
        <p:spPr>
          <a:xfrm>
            <a:off x="6195526" y="4390119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It can be deduced from the map generated by Folium</a:t>
            </a:r>
          </a:p>
          <a:p>
            <a:r>
              <a:rPr lang="en-US" dirty="0">
                <a:latin typeface="Abadi" panose="020B0604020104020204" pitchFamily="34" charset="0"/>
              </a:rPr>
              <a:t>all launch sites are present in the United States primarily</a:t>
            </a:r>
          </a:p>
          <a:p>
            <a:r>
              <a:rPr lang="en-US" dirty="0">
                <a:latin typeface="Abadi" panose="020B0604020104020204" pitchFamily="34" charset="0"/>
              </a:rPr>
              <a:t>in the coastal areas of Florida and California.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5370138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A17EDE-0A59-4DD2-90D0-1641F8520460}"/>
              </a:ext>
            </a:extLst>
          </p:cNvPr>
          <p:cNvSpPr txBox="1"/>
          <p:nvPr/>
        </p:nvSpPr>
        <p:spPr>
          <a:xfrm>
            <a:off x="828068" y="1534510"/>
            <a:ext cx="105301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Most commercial space companies spend up to $165 million per rocket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SpaceX, with their flagship Falcon 9 rocket, have cut this cost down to an estimation of $62 million per rocket launch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Abadi" panose="020B0604020104020204" pitchFamily="34" charset="0"/>
              </a:rPr>
              <a:t>HOW?</a:t>
            </a:r>
          </a:p>
          <a:p>
            <a:r>
              <a:rPr lang="en-US" sz="2200" dirty="0">
                <a:latin typeface="Abadi" panose="020B0604020104020204" pitchFamily="34" charset="0"/>
              </a:rPr>
              <a:t>By reusing </a:t>
            </a:r>
            <a:r>
              <a:rPr lang="en-US" sz="2200" b="1" u="sng" dirty="0">
                <a:latin typeface="Abadi" panose="020B0604020104020204" pitchFamily="34" charset="0"/>
              </a:rPr>
              <a:t>Stage One</a:t>
            </a:r>
            <a:r>
              <a:rPr lang="en-US" sz="2200" dirty="0">
                <a:latin typeface="Abadi" panose="020B0604020104020204" pitchFamily="34" charset="0"/>
              </a:rPr>
              <a:t>, which is a large and expensive component of the rocket, the recovery of Stage One means drastic decrease in manufacturing costs.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Of course, successful Stage One recovery is NOT guaranteed!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The outcome of the launch has a significant impact on the overall cost of the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395250"/>
            <a:ext cx="2635662" cy="480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Florida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Labelled Launch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089E-4D12-4001-A747-8892EB9E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0" y="1818218"/>
            <a:ext cx="2028825" cy="157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37A3FA-E1C4-4A24-9FD0-3E341658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221" y="1857375"/>
            <a:ext cx="5247913" cy="2394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82D50-64A9-4D56-A8F0-206B2F4BF54C}"/>
              </a:ext>
            </a:extLst>
          </p:cNvPr>
          <p:cNvSpPr txBox="1"/>
          <p:nvPr/>
        </p:nvSpPr>
        <p:spPr>
          <a:xfrm>
            <a:off x="103678" y="3451123"/>
            <a:ext cx="2274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Three launch sites are situated on the Atlantic coast of Florida.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C3ED9B-C631-4C8C-9987-CB92FF7B9EC0}"/>
              </a:ext>
            </a:extLst>
          </p:cNvPr>
          <p:cNvCxnSpPr>
            <a:cxnSpLocks/>
          </p:cNvCxnSpPr>
          <p:nvPr/>
        </p:nvCxnSpPr>
        <p:spPr>
          <a:xfrm>
            <a:off x="1240687" y="2284772"/>
            <a:ext cx="1362598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E38B42-6D1C-4A68-9F22-BDA4BFB54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10" y="4343400"/>
            <a:ext cx="2476445" cy="239414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94FB7A-9E9B-4E29-B1A0-ADD45B91A008}"/>
              </a:ext>
            </a:extLst>
          </p:cNvPr>
          <p:cNvCxnSpPr>
            <a:cxnSpLocks/>
          </p:cNvCxnSpPr>
          <p:nvPr/>
        </p:nvCxnSpPr>
        <p:spPr>
          <a:xfrm flipH="1">
            <a:off x="1847002" y="2832504"/>
            <a:ext cx="1320752" cy="201970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AC5A08-5897-4AC2-BB69-2A28FD1B2E55}"/>
              </a:ext>
            </a:extLst>
          </p:cNvPr>
          <p:cNvSpPr txBox="1"/>
          <p:nvPr/>
        </p:nvSpPr>
        <p:spPr>
          <a:xfrm>
            <a:off x="1216059" y="6212185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badi" panose="020B0604020104020204" pitchFamily="34" charset="0"/>
              </a:rPr>
              <a:t>KSC LC-39A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DFD531-BD76-49B4-ACF1-90700D2BD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508" y="3530241"/>
            <a:ext cx="1839798" cy="1750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73F1A8-6644-40E7-8E94-BF60C47AC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272" y="4304750"/>
            <a:ext cx="2506862" cy="24327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BFBF8A-BED9-4611-88FC-14A41BE84A8F}"/>
              </a:ext>
            </a:extLst>
          </p:cNvPr>
          <p:cNvCxnSpPr>
            <a:cxnSpLocks/>
          </p:cNvCxnSpPr>
          <p:nvPr/>
        </p:nvCxnSpPr>
        <p:spPr>
          <a:xfrm>
            <a:off x="4193407" y="4200876"/>
            <a:ext cx="1684823" cy="83911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B5AF6D-9277-4B96-9175-8B99AAF972AA}"/>
              </a:ext>
            </a:extLst>
          </p:cNvPr>
          <p:cNvSpPr txBox="1"/>
          <p:nvPr/>
        </p:nvSpPr>
        <p:spPr>
          <a:xfrm>
            <a:off x="5202404" y="642967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badi" panose="020B0604020104020204" pitchFamily="34" charset="0"/>
              </a:rPr>
              <a:t>CCAFS LC-40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CC63993-4927-4017-ACCE-B37ACA14C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263" y="4883864"/>
            <a:ext cx="1543050" cy="1666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D2FDA1-D822-4E1D-B1E5-B1FE4B9BD187}"/>
              </a:ext>
            </a:extLst>
          </p:cNvPr>
          <p:cNvCxnSpPr>
            <a:cxnSpLocks/>
          </p:cNvCxnSpPr>
          <p:nvPr/>
        </p:nvCxnSpPr>
        <p:spPr>
          <a:xfrm>
            <a:off x="3588788" y="3842357"/>
            <a:ext cx="0" cy="132680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9EE94F-35A2-461F-9601-67405C389EB3}"/>
              </a:ext>
            </a:extLst>
          </p:cNvPr>
          <p:cNvCxnSpPr>
            <a:cxnSpLocks/>
          </p:cNvCxnSpPr>
          <p:nvPr/>
        </p:nvCxnSpPr>
        <p:spPr>
          <a:xfrm flipV="1">
            <a:off x="3588788" y="3778726"/>
            <a:ext cx="771525" cy="63631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65EECF-B568-4B3A-8F97-57262278BD2F}"/>
              </a:ext>
            </a:extLst>
          </p:cNvPr>
          <p:cNvSpPr txBox="1"/>
          <p:nvPr/>
        </p:nvSpPr>
        <p:spPr>
          <a:xfrm>
            <a:off x="2755173" y="638316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badi" panose="020B0604020104020204" pitchFamily="34" charset="0"/>
              </a:rPr>
              <a:t>CCAFS LC-40</a:t>
            </a:r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00B08291-B0CF-4A24-B155-74AFF31478C9}"/>
              </a:ext>
            </a:extLst>
          </p:cNvPr>
          <p:cNvSpPr txBox="1">
            <a:spLocks/>
          </p:cNvSpPr>
          <p:nvPr/>
        </p:nvSpPr>
        <p:spPr>
          <a:xfrm>
            <a:off x="8480207" y="1391336"/>
            <a:ext cx="2805403" cy="48035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California launch site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04F4D13-F57E-4598-AAAC-1B377DE89DB4}"/>
              </a:ext>
            </a:extLst>
          </p:cNvPr>
          <p:cNvCxnSpPr/>
          <p:nvPr/>
        </p:nvCxnSpPr>
        <p:spPr>
          <a:xfrm>
            <a:off x="7652109" y="1578039"/>
            <a:ext cx="0" cy="51595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21469A78-BBE0-441B-876A-B7389F9AB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6225" y="1892170"/>
            <a:ext cx="2367447" cy="22484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EF11B36-8E1A-4FB0-8697-8BC96C588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6517" y="3952303"/>
            <a:ext cx="2506862" cy="247737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87D1E3-9AF1-474E-B6EF-C1CD87B8F31F}"/>
              </a:ext>
            </a:extLst>
          </p:cNvPr>
          <p:cNvSpPr txBox="1"/>
          <p:nvPr/>
        </p:nvSpPr>
        <p:spPr>
          <a:xfrm>
            <a:off x="10250636" y="2047693"/>
            <a:ext cx="17847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badi" panose="020B0604020104020204" pitchFamily="34" charset="0"/>
              </a:rPr>
              <a:t>One launch site situated on the Pacific coast of southern California.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2849FD-C932-44E2-8DE4-EED5AF9CEEDF}"/>
              </a:ext>
            </a:extLst>
          </p:cNvPr>
          <p:cNvSpPr txBox="1"/>
          <p:nvPr/>
        </p:nvSpPr>
        <p:spPr>
          <a:xfrm>
            <a:off x="8269093" y="603147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620AEA-E712-4080-83A9-32C8F6C6C959}"/>
              </a:ext>
            </a:extLst>
          </p:cNvPr>
          <p:cNvSpPr txBox="1"/>
          <p:nvPr/>
        </p:nvSpPr>
        <p:spPr>
          <a:xfrm>
            <a:off x="10250636" y="3503803"/>
            <a:ext cx="2506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badi" panose="020B0604020104020204" pitchFamily="34" charset="0"/>
              </a:rPr>
              <a:t>Marker colors:</a:t>
            </a:r>
          </a:p>
          <a:p>
            <a:r>
              <a:rPr lang="en-US" sz="1600" b="1" dirty="0">
                <a:solidFill>
                  <a:srgbClr val="00B050"/>
                </a:solidFill>
                <a:latin typeface="Abadi" panose="020B0604020104020204" pitchFamily="34" charset="0"/>
              </a:rPr>
              <a:t>Green =</a:t>
            </a:r>
            <a:r>
              <a:rPr lang="en-US" sz="1600" b="1" dirty="0">
                <a:latin typeface="Abadi" panose="020B0604020104020204" pitchFamily="34" charset="0"/>
              </a:rPr>
              <a:t> Success</a:t>
            </a:r>
          </a:p>
          <a:p>
            <a:r>
              <a:rPr lang="en-US" sz="1600" b="1" dirty="0">
                <a:solidFill>
                  <a:srgbClr val="FF0000"/>
                </a:solidFill>
                <a:latin typeface="Abadi" panose="020B0604020104020204" pitchFamily="34" charset="0"/>
              </a:rPr>
              <a:t>Red </a:t>
            </a:r>
            <a:r>
              <a:rPr lang="en-US" sz="1600" b="1" dirty="0">
                <a:latin typeface="Abadi" panose="020B0604020104020204" pitchFamily="34" charset="0"/>
              </a:rPr>
              <a:t>= Failure</a:t>
            </a:r>
            <a:endParaRPr lang="en-US" sz="1600" b="1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223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California Launch Site </a:t>
            </a:r>
            <a:r>
              <a:rPr lang="en-US" sz="2200" dirty="0">
                <a:latin typeface="Abadi" panose="020B0604020104020204" pitchFamily="34" charset="0"/>
              </a:rPr>
              <a:t>-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latin typeface="Abadi" panose="020B0604020104020204" pitchFamily="34" charset="0"/>
              </a:rPr>
              <a:t>VAFB SLC-4E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Hotspot Proximity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7C9C-8341-46D2-9B84-065397B7430D}"/>
              </a:ext>
            </a:extLst>
          </p:cNvPr>
          <p:cNvSpPr txBox="1"/>
          <p:nvPr/>
        </p:nvSpPr>
        <p:spPr>
          <a:xfrm>
            <a:off x="7717170" y="1780919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Each blue line represents the distance to the nearest:</a:t>
            </a:r>
          </a:p>
          <a:p>
            <a:r>
              <a:rPr lang="en-US" dirty="0">
                <a:latin typeface="Abadi" panose="020B0604020104020204" pitchFamily="34" charset="0"/>
              </a:rPr>
              <a:t>-   coastline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city/town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railway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badi" panose="020B0604020104020204" pitchFamily="34" charset="0"/>
              </a:rPr>
              <a:t>highway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D945A-2588-4111-9216-048449AF0AFA}"/>
              </a:ext>
            </a:extLst>
          </p:cNvPr>
          <p:cNvSpPr txBox="1"/>
          <p:nvPr/>
        </p:nvSpPr>
        <p:spPr>
          <a:xfrm>
            <a:off x="7717170" y="3802133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Notes</a:t>
            </a:r>
            <a:r>
              <a:rPr lang="en-US" dirty="0">
                <a:latin typeface="Abadi" panose="020B0604020104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Reasonable distance from closest city and highway (both ~14km)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Very close to coast and nearest railway (both &lt;2km)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C16333-D644-4395-BB5E-C7DA05A7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0919"/>
            <a:ext cx="6705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8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223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Florida Launch Sites - </a:t>
            </a:r>
            <a:r>
              <a:rPr lang="en-US" sz="2200" dirty="0">
                <a:effectLst/>
                <a:latin typeface="Abadi" panose="020B0604020104020204" pitchFamily="34" charset="0"/>
              </a:rPr>
              <a:t>CCAFS LC-40, CCAFS SLC-40, and KSC LC-39A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1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Hotspot Proximity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A07F1-700F-4DAE-B5C2-A2EDE4DF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95344"/>
            <a:ext cx="4265721" cy="4531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0DF7F-6AD3-4169-9F85-0410089D4B31}"/>
              </a:ext>
            </a:extLst>
          </p:cNvPr>
          <p:cNvSpPr txBox="1"/>
          <p:nvPr/>
        </p:nvSpPr>
        <p:spPr>
          <a:xfrm>
            <a:off x="5742039" y="2467897"/>
            <a:ext cx="4036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Reasonable distance to nearest towns (&gt;15km)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Launch sites located very close to coast and surprisingly close to railways and highways (&lt;7km)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51AD2-7F4B-4F6E-8AD1-5CD2FE04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2787"/>
            <a:ext cx="7646201" cy="4232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6E2618-274E-42D7-9729-A40D3F1724BE}"/>
              </a:ext>
            </a:extLst>
          </p:cNvPr>
          <p:cNvSpPr txBox="1"/>
          <p:nvPr/>
        </p:nvSpPr>
        <p:spPr>
          <a:xfrm>
            <a:off x="8416212" y="1501559"/>
            <a:ext cx="274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The pie chart visualizes how each launch site’s success fared with one another. </a:t>
            </a:r>
            <a:r>
              <a:rPr lang="en-US" sz="2000" b="1" dirty="0">
                <a:latin typeface="Abadi" panose="020B0604020104020204" pitchFamily="34" charset="0"/>
              </a:rPr>
              <a:t>KSC LC-39A </a:t>
            </a:r>
            <a:r>
              <a:rPr lang="en-US" sz="2000" dirty="0">
                <a:latin typeface="Abadi" panose="020B0604020104020204" pitchFamily="34" charset="0"/>
              </a:rPr>
              <a:t>had the highest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73194-DEF6-4C31-86C8-FC63C649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64" y="1530591"/>
            <a:ext cx="5749069" cy="35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F976EC-A0EF-4D0D-A3F2-EE75ECA6219F}"/>
              </a:ext>
            </a:extLst>
          </p:cNvPr>
          <p:cNvSpPr txBox="1"/>
          <p:nvPr/>
        </p:nvSpPr>
        <p:spPr>
          <a:xfrm>
            <a:off x="3182488" y="5219992"/>
            <a:ext cx="58270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The pie chart shows that 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KSC LC-39A achieved a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76.9% success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rate while getting a </a:t>
            </a:r>
            <a:r>
              <a:rPr lang="en-US" sz="1800" b="1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23.1% failure</a:t>
            </a:r>
            <a:r>
              <a:rPr lang="en-US" sz="180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 rate.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00291-B195-4993-AF54-C86998FE20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380967"/>
            <a:ext cx="10687961" cy="43513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B49CB"/>
                </a:solidFill>
                <a:latin typeface="Abadi" panose="020B0604020104020204" pitchFamily="34" charset="0"/>
              </a:rPr>
              <a:t>Payload vs. Launch 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4AEFA-1782-4561-923E-D3C087EAEC82}"/>
              </a:ext>
            </a:extLst>
          </p:cNvPr>
          <p:cNvSpPr txBox="1"/>
          <p:nvPr/>
        </p:nvSpPr>
        <p:spPr>
          <a:xfrm>
            <a:off x="770011" y="5950018"/>
            <a:ext cx="1024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most successful payload range appears to be from 2000-4000 kg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v1.1 booster seems to have failed the most while the FT booster appears to be very successful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48FEA-926C-4D26-9C3A-C56FCE832584}"/>
              </a:ext>
            </a:extLst>
          </p:cNvPr>
          <p:cNvSpPr txBox="1"/>
          <p:nvPr/>
        </p:nvSpPr>
        <p:spPr>
          <a:xfrm>
            <a:off x="914401" y="3429000"/>
            <a:ext cx="518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The </a:t>
            </a:r>
            <a:r>
              <a:rPr lang="en-US" b="1" dirty="0">
                <a:latin typeface="Abadi" panose="020B0604020104020204" pitchFamily="34" charset="0"/>
              </a:rPr>
              <a:t>Decision Tree </a:t>
            </a:r>
            <a:r>
              <a:rPr lang="en-US" dirty="0">
                <a:latin typeface="Abadi" panose="020B0604020104020204" pitchFamily="34" charset="0"/>
              </a:rPr>
              <a:t>model demonstrates an accuracy of </a:t>
            </a:r>
            <a:r>
              <a:rPr lang="en-US" b="1" dirty="0">
                <a:latin typeface="Abadi" panose="020B0604020104020204" pitchFamily="34" charset="0"/>
              </a:rPr>
              <a:t>88.57%</a:t>
            </a:r>
            <a:r>
              <a:rPr lang="en-US" dirty="0">
                <a:latin typeface="Abadi" panose="020B0604020104020204" pitchFamily="34" charset="0"/>
              </a:rPr>
              <a:t>,</a:t>
            </a:r>
          </a:p>
          <a:p>
            <a:r>
              <a:rPr lang="en-US" dirty="0">
                <a:latin typeface="Abadi" panose="020B0604020104020204" pitchFamily="34" charset="0"/>
              </a:rPr>
              <a:t>with a score of </a:t>
            </a:r>
            <a:r>
              <a:rPr lang="en-US" b="1" dirty="0">
                <a:latin typeface="Abadi" panose="020B0604020104020204" pitchFamily="34" charset="0"/>
              </a:rPr>
              <a:t>83.33%</a:t>
            </a:r>
            <a:r>
              <a:rPr lang="en-US" dirty="0">
                <a:latin typeface="Abadi" panose="020B0604020104020204" pitchFamily="34" charset="0"/>
              </a:rPr>
              <a:t> on the test data.</a:t>
            </a:r>
          </a:p>
          <a:p>
            <a:r>
              <a:rPr lang="en-US" dirty="0">
                <a:latin typeface="Abadi" panose="020B0604020104020204" pitchFamily="34" charset="0"/>
              </a:rPr>
              <a:t>Hence, the </a:t>
            </a:r>
            <a:r>
              <a:rPr lang="en-US" b="1" dirty="0">
                <a:latin typeface="Abadi" panose="020B0604020104020204" pitchFamily="34" charset="0"/>
              </a:rPr>
              <a:t>Decision Tree </a:t>
            </a:r>
            <a:r>
              <a:rPr lang="en-US" dirty="0">
                <a:latin typeface="Abadi" panose="020B0604020104020204" pitchFamily="34" charset="0"/>
              </a:rPr>
              <a:t>classifier model shall be considered </a:t>
            </a:r>
          </a:p>
          <a:p>
            <a:r>
              <a:rPr lang="en-US" dirty="0">
                <a:latin typeface="Abadi" panose="020B0604020104020204" pitchFamily="34" charset="0"/>
              </a:rPr>
              <a:t>as the most accurate model.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Abadi" panose="020B0604020104020204" pitchFamily="34" charset="0"/>
              </a:rPr>
              <a:t>All models have similar prediction score of 83.33% after hyperparameter-tuning.</a:t>
            </a:r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8F4F1-84B2-48E7-A7D1-3A7642E8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86824"/>
            <a:ext cx="8058150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27599-D78A-4FFB-9C54-C4FEC21AC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254" y="3052917"/>
            <a:ext cx="3669275" cy="32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010B5-DB3D-4AD4-B19F-122A4A7D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14" y="1889761"/>
            <a:ext cx="4324350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D2AA6-D78B-475D-B3FF-574F2FAA7EC2}"/>
              </a:ext>
            </a:extLst>
          </p:cNvPr>
          <p:cNvSpPr txBox="1"/>
          <p:nvPr/>
        </p:nvSpPr>
        <p:spPr>
          <a:xfrm>
            <a:off x="770011" y="1889761"/>
            <a:ext cx="3517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The </a:t>
            </a:r>
            <a:r>
              <a:rPr lang="en-US" b="1" dirty="0">
                <a:latin typeface="Abadi" panose="020B0604020104020204" pitchFamily="34" charset="0"/>
              </a:rPr>
              <a:t>Decision Tree</a:t>
            </a:r>
            <a:r>
              <a:rPr lang="en-US" dirty="0">
                <a:latin typeface="Abadi" panose="020B0604020104020204" pitchFamily="34" charset="0"/>
              </a:rPr>
              <a:t> model is mostly accurate, however it wrongly predicted three landings as being successful where they were not. </a:t>
            </a:r>
            <a:r>
              <a:rPr lang="en-US" b="1" dirty="0">
                <a:latin typeface="Abadi" panose="020B0604020104020204" pitchFamily="34" charset="0"/>
              </a:rPr>
              <a:t>(False Positive)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C7086-6328-4FC4-941A-3AE11F463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037" y="3152274"/>
            <a:ext cx="2376948" cy="20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5370138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A17EDE-0A59-4DD2-90D0-1641F8520460}"/>
              </a:ext>
            </a:extLst>
          </p:cNvPr>
          <p:cNvSpPr txBox="1"/>
          <p:nvPr/>
        </p:nvSpPr>
        <p:spPr>
          <a:xfrm>
            <a:off x="828068" y="1534510"/>
            <a:ext cx="105301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The Capstone project in the Applied Data Science course by IBM consisted of building machine learning prediction models that would predict whether a SpaceX Stage One recovery will be successful or not.</a:t>
            </a: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An </a:t>
            </a:r>
            <a:r>
              <a:rPr lang="en-US" sz="2200" b="0" i="0" dirty="0">
                <a:solidFill>
                  <a:srgbClr val="373A3C"/>
                </a:solidFill>
                <a:effectLst/>
                <a:latin typeface="Abadi" panose="020B0604020104020204" pitchFamily="34" charset="0"/>
              </a:rPr>
              <a:t>alternate company can use this knowledge if it wants to bid against SpaceX for a rocket launch.</a:t>
            </a:r>
          </a:p>
          <a:p>
            <a:endParaRPr lang="en-US" sz="2200" dirty="0">
              <a:solidFill>
                <a:srgbClr val="373A3C"/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3A3C"/>
                </a:solidFill>
                <a:latin typeface="Abadi" panose="020B0604020104020204" pitchFamily="34" charset="0"/>
              </a:rPr>
              <a:t>Common Problems that need solving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373A3C"/>
                </a:solidFill>
                <a:latin typeface="Abadi" panose="020B0604020104020204" pitchFamily="34" charset="0"/>
              </a:rPr>
              <a:t>What factors influence successful Stage One landing?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373A3C"/>
                </a:solidFill>
                <a:latin typeface="Abadi" panose="020B0604020104020204" pitchFamily="34" charset="0"/>
              </a:rPr>
              <a:t>Effect of each variable on the success rate of a successful landing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373A3C"/>
                </a:solidFill>
                <a:latin typeface="Abadi" panose="020B0604020104020204" pitchFamily="34" charset="0"/>
              </a:rPr>
              <a:t>Conditions needed to achieve the best results and ensure optimal landing success rate</a:t>
            </a:r>
          </a:p>
        </p:txBody>
      </p:sp>
    </p:spTree>
    <p:extLst>
      <p:ext uri="{BB962C8B-B14F-4D97-AF65-F5344CB8AC3E}">
        <p14:creationId xmlns:p14="http://schemas.microsoft.com/office/powerpoint/2010/main" val="1629247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53978" y="1380568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</a:t>
            </a:r>
            <a:r>
              <a:rPr lang="en-US" sz="2000" b="1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Decision Tree Classifier </a:t>
            </a:r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Algorithm is the best for Machine Learning for this dataset.</a:t>
            </a:r>
          </a:p>
          <a:p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</a:t>
            </a:r>
          </a:p>
          <a:p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We can see that KSC LC-39A had the most successful launches from all the sites.</a:t>
            </a:r>
          </a:p>
          <a:p>
            <a:r>
              <a:rPr lang="en-US" sz="2000" b="0" i="0" u="none" strike="noStrike" baseline="0" dirty="0">
                <a:solidFill>
                  <a:srgbClr val="1C1C1C"/>
                </a:solidFill>
                <a:latin typeface="Abadi" panose="020B0604020104020204" pitchFamily="34" charset="0"/>
              </a:rPr>
              <a:t>Orbits GEO,HEO,SSO,ES-L1 has the best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B81FD7-3E56-4C7A-B37B-E7A74BAF6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652" y="1944329"/>
            <a:ext cx="2969342" cy="29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Heroku Deployment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515600" cy="46446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Objective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The visual analytics dashboard created from </a:t>
            </a:r>
            <a:r>
              <a:rPr lang="en-US" sz="1600" dirty="0" err="1">
                <a:latin typeface="Abadi" panose="020B0604020104020204" pitchFamily="34" charset="0"/>
              </a:rPr>
              <a:t>Plotly</a:t>
            </a:r>
            <a:r>
              <a:rPr lang="en-US" sz="1600" dirty="0">
                <a:latin typeface="Abadi" panose="020B0604020104020204" pitchFamily="34" charset="0"/>
              </a:rPr>
              <a:t> Dash was deployed live on the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World Wide Web using the Heroku service.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Process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Extra files had to be created: </a:t>
            </a:r>
            <a:r>
              <a:rPr lang="en-US" sz="1600" dirty="0" err="1">
                <a:latin typeface="Abadi" panose="020B0604020104020204" pitchFamily="34" charset="0"/>
              </a:rPr>
              <a:t>Procfile</a:t>
            </a:r>
            <a:r>
              <a:rPr lang="en-US" sz="1600" dirty="0">
                <a:latin typeface="Abadi" panose="020B0604020104020204" pitchFamily="34" charset="0"/>
              </a:rPr>
              <a:t>, runtime.txt, requirements.txt and some additional code snippets in the app.py file responsible for launching the dashboard.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Pricing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Free, however, a user is only limited to involve 5 sites to his account.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Heroku Deployment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E1011-8972-4109-9724-6BDBFCB7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886685"/>
            <a:ext cx="2343150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16AAD-3FE9-47CE-9AC3-2A8E00C8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387639"/>
            <a:ext cx="2600325" cy="2095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F78297-1803-4FCA-AB02-20B4F018B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9736" y="1642189"/>
            <a:ext cx="2126351" cy="1444936"/>
          </a:xfrm>
          <a:prstGeom prst="rect">
            <a:avLst/>
          </a:prstGeom>
        </p:spPr>
      </p:pic>
      <p:sp>
        <p:nvSpPr>
          <p:cNvPr id="15" name="TextBox 14">
            <a:hlinkClick r:id="rId8"/>
            <a:extLst>
              <a:ext uri="{FF2B5EF4-FFF2-40B4-BE49-F238E27FC236}">
                <a16:creationId xmlns:a16="http://schemas.microsoft.com/office/drawing/2014/main" id="{731CA436-BE1E-40DA-B95B-CA7F6BBCED2E}"/>
              </a:ext>
            </a:extLst>
          </p:cNvPr>
          <p:cNvSpPr txBox="1"/>
          <p:nvPr/>
        </p:nvSpPr>
        <p:spPr>
          <a:xfrm>
            <a:off x="9426629" y="81529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9"/>
              </a:rPr>
              <a:t>Link to </a:t>
            </a:r>
            <a:r>
              <a:rPr lang="en-US" dirty="0" err="1">
                <a:latin typeface="Abadi" panose="020B0604020104020204" pitchFamily="34" charset="0"/>
                <a:hlinkClick r:id="rId9"/>
              </a:rPr>
              <a:t>Plotly</a:t>
            </a:r>
            <a:r>
              <a:rPr lang="en-US" dirty="0">
                <a:latin typeface="Abadi" panose="020B0604020104020204" pitchFamily="34" charset="0"/>
                <a:hlinkClick r:id="rId9"/>
              </a:rPr>
              <a:t> Dashboard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6" name="TextBox 15">
            <a:hlinkClick r:id="rId8"/>
            <a:extLst>
              <a:ext uri="{FF2B5EF4-FFF2-40B4-BE49-F238E27FC236}">
                <a16:creationId xmlns:a16="http://schemas.microsoft.com/office/drawing/2014/main" id="{03A562C8-DED6-4B0E-9291-596C21B05C04}"/>
              </a:ext>
            </a:extLst>
          </p:cNvPr>
          <p:cNvSpPr txBox="1"/>
          <p:nvPr/>
        </p:nvSpPr>
        <p:spPr>
          <a:xfrm>
            <a:off x="9426629" y="456963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10"/>
              </a:rPr>
              <a:t>Link to configuration files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40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0473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(from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(Data Preprocessing)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Performing statistics on collected data and implementation of One-Hot Encoding on variables for further analysis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Plotting of graphs to show relationships of data fields on the success of a landing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975402" y="150085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 - Continued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Creation of markers on an interactive map and dashboard to visualize relationships of variables to recovery outcomes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Creation of various machine-learning models and fine-tuning hyperparameters to provide the most accurate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297331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The following datasets was collected by:</a:t>
            </a: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We worked with SpaceX launch data that is gathered from the SpaceX REST API.</a:t>
            </a: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This API will give us data about launches, primar</a:t>
            </a:r>
            <a:r>
              <a:rPr lang="en-US" sz="1800" dirty="0">
                <a:latin typeface="Abadi" panose="020B0604020104020204" pitchFamily="34" charset="0"/>
              </a:rPr>
              <a:t>ily, the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information about the rocket used, payload delivered, launch specifications, landing specifications.</a:t>
            </a: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Our goal is to use this data to predict whether SpaceX will attempt to land a rocket or not.</a:t>
            </a: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The SpaceX REST API endpoints, or URL, starts with api.spacexdata.com/v4/.</a:t>
            </a:r>
          </a:p>
          <a:p>
            <a:r>
              <a:rPr lang="en-US" sz="1800" b="0" i="0" u="none" strike="noStrike" baseline="0" dirty="0">
                <a:latin typeface="Abadi" panose="020B0604020104020204" pitchFamily="34" charset="0"/>
              </a:rPr>
              <a:t>Another popular data source for obtaining Falcon 9 Launch data is web scraping Wikipedia using </a:t>
            </a:r>
            <a:r>
              <a:rPr lang="en-US" sz="1800" b="1" i="0" u="none" strike="noStrike" baseline="0" dirty="0" err="1">
                <a:latin typeface="Abadi" panose="020B0604020104020204" pitchFamily="34" charset="0"/>
              </a:rPr>
              <a:t>BeautifulSoup</a:t>
            </a:r>
            <a:r>
              <a:rPr lang="en-US" sz="1800" dirty="0">
                <a:latin typeface="Abadi" panose="020B0604020104020204" pitchFamily="34" charset="0"/>
              </a:rPr>
              <a:t>, which gave us the landing outcome as well as some additional information about the launches. 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Data from both sources are combined to form a uniform dataset.</a:t>
            </a:r>
          </a:p>
          <a:p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EB00CD-6EE0-4C14-B2E9-4396E65FD719}"/>
              </a:ext>
            </a:extLst>
          </p:cNvPr>
          <p:cNvSpPr/>
          <p:nvPr/>
        </p:nvSpPr>
        <p:spPr>
          <a:xfrm>
            <a:off x="770011" y="5060191"/>
            <a:ext cx="1265617" cy="1637497"/>
          </a:xfrm>
          <a:prstGeom prst="roundRect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SpaceX REST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0A8B60-542B-41B6-BF3F-0D3198031780}"/>
              </a:ext>
            </a:extLst>
          </p:cNvPr>
          <p:cNvSpPr/>
          <p:nvPr/>
        </p:nvSpPr>
        <p:spPr>
          <a:xfrm>
            <a:off x="2267102" y="5060191"/>
            <a:ext cx="1265617" cy="1637497"/>
          </a:xfrm>
          <a:prstGeom prst="roundRect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returns SpaceX data in .json  format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B3F9F6-B8C2-4B91-9CD1-3923595989F2}"/>
              </a:ext>
            </a:extLst>
          </p:cNvPr>
          <p:cNvSpPr/>
          <p:nvPr/>
        </p:nvSpPr>
        <p:spPr>
          <a:xfrm>
            <a:off x="3764193" y="5060191"/>
            <a:ext cx="1265617" cy="1637497"/>
          </a:xfrm>
          <a:prstGeom prst="roundRect">
            <a:avLst/>
          </a:prstGeom>
          <a:solidFill>
            <a:srgbClr val="0B49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Normalize data in flat data file such as .csv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C6B72B-6A25-49F2-B7E4-3E4F40CE4528}"/>
              </a:ext>
            </a:extLst>
          </p:cNvPr>
          <p:cNvSpPr/>
          <p:nvPr/>
        </p:nvSpPr>
        <p:spPr>
          <a:xfrm>
            <a:off x="6653434" y="5060191"/>
            <a:ext cx="1265617" cy="1637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SpaceX REST 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DABAE-B4F7-499D-8366-B35CB19E9272}"/>
              </a:ext>
            </a:extLst>
          </p:cNvPr>
          <p:cNvSpPr/>
          <p:nvPr/>
        </p:nvSpPr>
        <p:spPr>
          <a:xfrm>
            <a:off x="8150525" y="5060191"/>
            <a:ext cx="1265617" cy="1637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 returns SpaceX data in .json  format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F32FF7-4B70-43D8-A94F-DE1014561C4D}"/>
              </a:ext>
            </a:extLst>
          </p:cNvPr>
          <p:cNvSpPr/>
          <p:nvPr/>
        </p:nvSpPr>
        <p:spPr>
          <a:xfrm>
            <a:off x="9647616" y="5060191"/>
            <a:ext cx="1265617" cy="1637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Normalize data in flat data file such as 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B8E71-914A-45C9-8FB3-4B3A8251EA91}"/>
              </a:ext>
            </a:extLst>
          </p:cNvPr>
          <p:cNvSpPr txBox="1"/>
          <p:nvPr/>
        </p:nvSpPr>
        <p:spPr>
          <a:xfrm>
            <a:off x="2116138" y="4626037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badi" panose="020B0604020104020204" pitchFamily="34" charset="0"/>
              </a:rPr>
              <a:t>SpaceX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6C323-9EA1-4A6B-98EB-372DEA597945}"/>
              </a:ext>
            </a:extLst>
          </p:cNvPr>
          <p:cNvSpPr txBox="1"/>
          <p:nvPr/>
        </p:nvSpPr>
        <p:spPr>
          <a:xfrm>
            <a:off x="7204185" y="4622030"/>
            <a:ext cx="3158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badi" panose="020B0604020104020204" pitchFamily="34" charset="0"/>
              </a:rPr>
              <a:t>Web Scraping (Wikipedia)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A1DF9C-A8AE-487D-A5DD-5954593287F6}"/>
              </a:ext>
            </a:extLst>
          </p:cNvPr>
          <p:cNvSpPr/>
          <p:nvPr/>
        </p:nvSpPr>
        <p:spPr>
          <a:xfrm>
            <a:off x="2035628" y="5705489"/>
            <a:ext cx="231474" cy="32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833E0D-CFB4-4D80-8067-421DE8854DC7}"/>
              </a:ext>
            </a:extLst>
          </p:cNvPr>
          <p:cNvSpPr/>
          <p:nvPr/>
        </p:nvSpPr>
        <p:spPr>
          <a:xfrm>
            <a:off x="3532719" y="5705489"/>
            <a:ext cx="231474" cy="32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D785C2A-1457-4438-A9E0-DCD642AA5E46}"/>
              </a:ext>
            </a:extLst>
          </p:cNvPr>
          <p:cNvSpPr/>
          <p:nvPr/>
        </p:nvSpPr>
        <p:spPr>
          <a:xfrm>
            <a:off x="7923232" y="5705489"/>
            <a:ext cx="231474" cy="32008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B87BDC-A341-406C-B038-2C2428B831B0}"/>
              </a:ext>
            </a:extLst>
          </p:cNvPr>
          <p:cNvSpPr/>
          <p:nvPr/>
        </p:nvSpPr>
        <p:spPr>
          <a:xfrm>
            <a:off x="9419494" y="5705489"/>
            <a:ext cx="231474" cy="32008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6605</TotalTime>
  <Words>3199</Words>
  <Application>Microsoft Office PowerPoint</Application>
  <PresentationFormat>Widescreen</PresentationFormat>
  <Paragraphs>454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Abadi</vt:lpstr>
      <vt:lpstr>Arial</vt:lpstr>
      <vt:lpstr>Calibri</vt:lpstr>
      <vt:lpstr>Calibri Light</vt:lpstr>
      <vt:lpstr>IBM Plex Mono SemiBold</vt:lpstr>
      <vt:lpstr>IBM Plex Mono Text</vt:lpstr>
      <vt:lpstr>Segoe 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Imaduddin Sheikh</cp:lastModifiedBy>
  <cp:revision>207</cp:revision>
  <dcterms:created xsi:type="dcterms:W3CDTF">2021-04-29T18:58:34Z</dcterms:created>
  <dcterms:modified xsi:type="dcterms:W3CDTF">2022-01-07T06:21:44Z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